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4"/>
  </p:notesMasterIdLst>
  <p:sldIdLst>
    <p:sldId id="258" r:id="rId3"/>
    <p:sldId id="548" r:id="rId4"/>
    <p:sldId id="561" r:id="rId5"/>
    <p:sldId id="563" r:id="rId6"/>
    <p:sldId id="589" r:id="rId7"/>
    <p:sldId id="590" r:id="rId8"/>
    <p:sldId id="600" r:id="rId9"/>
    <p:sldId id="609" r:id="rId10"/>
    <p:sldId id="611" r:id="rId11"/>
    <p:sldId id="612" r:id="rId12"/>
    <p:sldId id="641" r:id="rId13"/>
    <p:sldId id="610" r:id="rId14"/>
    <p:sldId id="716" r:id="rId15"/>
    <p:sldId id="614" r:id="rId16"/>
    <p:sldId id="615" r:id="rId17"/>
    <p:sldId id="617" r:id="rId18"/>
    <p:sldId id="618" r:id="rId19"/>
    <p:sldId id="619" r:id="rId20"/>
    <p:sldId id="616" r:id="rId21"/>
    <p:sldId id="620" r:id="rId22"/>
    <p:sldId id="621" r:id="rId23"/>
    <p:sldId id="622" r:id="rId24"/>
    <p:sldId id="623" r:id="rId25"/>
    <p:sldId id="624" r:id="rId26"/>
    <p:sldId id="625" r:id="rId27"/>
    <p:sldId id="626" r:id="rId28"/>
    <p:sldId id="627" r:id="rId29"/>
    <p:sldId id="628" r:id="rId30"/>
    <p:sldId id="629" r:id="rId31"/>
    <p:sldId id="630" r:id="rId32"/>
    <p:sldId id="631" r:id="rId33"/>
    <p:sldId id="632" r:id="rId34"/>
    <p:sldId id="633" r:id="rId35"/>
    <p:sldId id="634" r:id="rId36"/>
    <p:sldId id="635" r:id="rId37"/>
    <p:sldId id="636" r:id="rId38"/>
    <p:sldId id="637" r:id="rId39"/>
    <p:sldId id="638" r:id="rId40"/>
    <p:sldId id="642" r:id="rId41"/>
    <p:sldId id="599" r:id="rId42"/>
    <p:sldId id="651" r:id="rId43"/>
    <p:sldId id="602" r:id="rId44"/>
    <p:sldId id="652" r:id="rId45"/>
    <p:sldId id="653" r:id="rId46"/>
    <p:sldId id="654" r:id="rId47"/>
    <p:sldId id="655" r:id="rId48"/>
    <p:sldId id="656" r:id="rId49"/>
    <p:sldId id="657" r:id="rId50"/>
    <p:sldId id="658" r:id="rId51"/>
    <p:sldId id="659" r:id="rId52"/>
    <p:sldId id="660" r:id="rId53"/>
    <p:sldId id="661" r:id="rId54"/>
    <p:sldId id="662" r:id="rId55"/>
    <p:sldId id="663" r:id="rId56"/>
    <p:sldId id="664" r:id="rId57"/>
    <p:sldId id="665" r:id="rId58"/>
    <p:sldId id="666" r:id="rId59"/>
    <p:sldId id="667" r:id="rId60"/>
    <p:sldId id="668" r:id="rId61"/>
    <p:sldId id="669" r:id="rId62"/>
    <p:sldId id="670" r:id="rId63"/>
    <p:sldId id="671" r:id="rId64"/>
    <p:sldId id="672" r:id="rId65"/>
    <p:sldId id="673" r:id="rId66"/>
    <p:sldId id="674" r:id="rId67"/>
    <p:sldId id="675" r:id="rId68"/>
    <p:sldId id="676" r:id="rId69"/>
    <p:sldId id="677" r:id="rId70"/>
    <p:sldId id="678" r:id="rId71"/>
    <p:sldId id="679" r:id="rId72"/>
    <p:sldId id="680" r:id="rId73"/>
    <p:sldId id="681" r:id="rId74"/>
    <p:sldId id="682" r:id="rId75"/>
    <p:sldId id="683" r:id="rId76"/>
    <p:sldId id="684" r:id="rId77"/>
    <p:sldId id="685" r:id="rId78"/>
    <p:sldId id="688" r:id="rId79"/>
    <p:sldId id="689" r:id="rId80"/>
    <p:sldId id="690" r:id="rId81"/>
    <p:sldId id="691" r:id="rId82"/>
    <p:sldId id="692" r:id="rId83"/>
    <p:sldId id="693" r:id="rId84"/>
    <p:sldId id="686" r:id="rId85"/>
    <p:sldId id="687" r:id="rId86"/>
    <p:sldId id="694" r:id="rId87"/>
    <p:sldId id="643" r:id="rId88"/>
    <p:sldId id="592" r:id="rId89"/>
    <p:sldId id="603" r:id="rId90"/>
    <p:sldId id="644" r:id="rId91"/>
    <p:sldId id="593" r:id="rId92"/>
    <p:sldId id="604" r:id="rId93"/>
    <p:sldId id="695" r:id="rId94"/>
    <p:sldId id="645" r:id="rId95"/>
    <p:sldId id="594" r:id="rId96"/>
    <p:sldId id="605" r:id="rId97"/>
    <p:sldId id="595" r:id="rId98"/>
    <p:sldId id="606" r:id="rId99"/>
    <p:sldId id="696" r:id="rId100"/>
    <p:sldId id="647" r:id="rId101"/>
    <p:sldId id="596" r:id="rId102"/>
    <p:sldId id="607" r:id="rId103"/>
    <p:sldId id="697" r:id="rId104"/>
    <p:sldId id="698" r:id="rId105"/>
    <p:sldId id="699" r:id="rId106"/>
    <p:sldId id="700" r:id="rId107"/>
    <p:sldId id="701" r:id="rId108"/>
    <p:sldId id="702" r:id="rId109"/>
    <p:sldId id="703" r:id="rId110"/>
    <p:sldId id="704" r:id="rId111"/>
    <p:sldId id="705" r:id="rId112"/>
    <p:sldId id="706" r:id="rId113"/>
    <p:sldId id="707" r:id="rId114"/>
    <p:sldId id="708" r:id="rId115"/>
    <p:sldId id="709" r:id="rId116"/>
    <p:sldId id="710" r:id="rId117"/>
    <p:sldId id="648" r:id="rId118"/>
    <p:sldId id="597" r:id="rId119"/>
    <p:sldId id="608" r:id="rId120"/>
    <p:sldId id="711" r:id="rId121"/>
    <p:sldId id="649" r:id="rId122"/>
    <p:sldId id="598" r:id="rId123"/>
    <p:sldId id="565" r:id="rId124"/>
    <p:sldId id="566" r:id="rId125"/>
    <p:sldId id="567" r:id="rId126"/>
    <p:sldId id="568" r:id="rId127"/>
    <p:sldId id="588" r:id="rId128"/>
    <p:sldId id="559" r:id="rId129"/>
    <p:sldId id="557" r:id="rId130"/>
    <p:sldId id="556" r:id="rId131"/>
    <p:sldId id="712" r:id="rId132"/>
    <p:sldId id="257" r:id="rId13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426" autoAdjust="0"/>
    <p:restoredTop sz="94660"/>
  </p:normalViewPr>
  <p:slideViewPr>
    <p:cSldViewPr>
      <p:cViewPr varScale="1">
        <p:scale>
          <a:sx n="63" d="100"/>
          <a:sy n="63" d="100"/>
        </p:scale>
        <p:origin x="-128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notesMaster" Target="notesMasters/notesMaster1.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23DD06-80E0-4FE6-81F6-66C068209E6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979F713-E591-4BAA-98DC-A77FB579BE6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843126" y="428604"/>
            <a:ext cx="8229600" cy="857256"/>
          </a:xfrm>
        </p:spPr>
        <p:txBody>
          <a:bodyPr>
            <a:normAutofit/>
          </a:bodyPr>
          <a:lstStyle>
            <a:lvl1pPr>
              <a:defRPr sz="3600"/>
            </a:lvl1p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normAutofit/>
          </a:bodyPr>
          <a:lstStyle>
            <a:lvl1pPr>
              <a:defRPr sz="2800"/>
            </a:lvl1pPr>
            <a:lvl2pPr>
              <a:defRPr sz="2400"/>
            </a:lvl2pPr>
            <a:lvl3pPr>
              <a:defRPr sz="2000"/>
            </a:lvl3pPr>
            <a:lvl4pPr>
              <a:defRPr sz="1800"/>
            </a:lvl4pPr>
            <a:lvl5pPr>
              <a:defRPr sz="1800"/>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071538"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hyperlink" Target="http://www.jd.com/writer/%E7%A8%8B%E6%9D%B0_1.html" TargetMode="External"/><Relationship Id="rId4" Type="http://schemas.openxmlformats.org/officeDocument/2006/relationships/image" Target="../media/image113.png"/><Relationship Id="rId3" Type="http://schemas.openxmlformats.org/officeDocument/2006/relationships/hyperlink" Target="http://www.jd.com/writer/%E9%87%91%E5%90%8D_1.html" TargetMode="External"/><Relationship Id="rId2" Type="http://schemas.openxmlformats.org/officeDocument/2006/relationships/hyperlink" Target="http://www.jd.com/writer/Carrano,F.M._1.html" TargetMode="External"/><Relationship Id="rId1" Type="http://schemas.openxmlformats.org/officeDocument/2006/relationships/hyperlink" Target="http://www.jd.com/writer/%E5%8D%A1%E6%8B%89%E7%BD%97_1.html" TargetMode="Externa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5.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8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7.png"/><Relationship Id="rId1" Type="http://schemas.openxmlformats.org/officeDocument/2006/relationships/image" Target="../media/image86.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4.png"/><Relationship Id="rId1" Type="http://schemas.openxmlformats.org/officeDocument/2006/relationships/image" Target="../media/image9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8" name="Rectangle 2"/>
          <p:cNvSpPr>
            <a:spLocks noGrp="1" noChangeArrowheads="1"/>
          </p:cNvSpPr>
          <p:nvPr>
            <p:ph type="ctrTitle" idx="4294967295"/>
          </p:nvPr>
        </p:nvSpPr>
        <p:spPr>
          <a:xfrm>
            <a:off x="107504" y="2060848"/>
            <a:ext cx="9036496" cy="1851025"/>
          </a:xfrm>
        </p:spPr>
        <p:txBody>
          <a:bodyPr>
            <a:normAutofit/>
          </a:bodyPr>
          <a:lstStyle/>
          <a:p>
            <a:r>
              <a:rPr lang="zh-CN" altLang="en-US" sz="8000" b="1"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附录：排序</a:t>
            </a:r>
            <a:r>
              <a:rPr lang="zh-CN" altLang="en-US" sz="8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rPr>
              <a:t>算法</a:t>
            </a:r>
            <a:endParaRPr lang="zh-CN" altLang="zh-CN" sz="8000" b="1" dirty="0" smtClean="0">
              <a:solidFill>
                <a:srgbClr val="000066"/>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724096"/>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无论初始状态如何，在第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趟排序中选择最小关键码的元素，需做</a:t>
            </a:r>
            <a:r>
              <a:rPr lang="en-US" altLang="zh-CN" sz="2400" dirty="0" smtClean="0">
                <a:ea typeface="宋体" panose="02010600030101010101" pitchFamily="2" charset="-122"/>
              </a:rPr>
              <a:t>n-</a:t>
            </a:r>
            <a:r>
              <a:rPr lang="en-US" altLang="zh-CN" sz="2400" dirty="0" err="1" smtClean="0">
                <a:ea typeface="宋体" panose="02010600030101010101" pitchFamily="2" charset="-122"/>
              </a:rPr>
              <a:t>i</a:t>
            </a:r>
            <a:r>
              <a:rPr lang="zh-CN" altLang="en-US" sz="2400" dirty="0" smtClean="0">
                <a:ea typeface="宋体" panose="02010600030101010101" pitchFamily="2" charset="-122"/>
              </a:rPr>
              <a:t>次比较，因此总的比较次数为：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pic>
        <p:nvPicPr>
          <p:cNvPr id="409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5435" y="2823896"/>
            <a:ext cx="384810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900" y="4208884"/>
            <a:ext cx="6572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2627784" y="908720"/>
            <a:ext cx="468052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直接选择排序效率分析</a:t>
            </a:r>
            <a:endParaRPr lang="zh-CN" altLang="en-US" sz="32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归并排序</a:t>
            </a:r>
            <a:endParaRPr lang="en-US" altLang="zh-CN" sz="16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6"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5"/>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5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C:\Users\shkstart\Desktop\2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138" name="Picture 2" descr="C:\Users\shkstart\Desktop\2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7384"/>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C:\Users\shkstart\Desktop\2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43" y="26477"/>
            <a:ext cx="9128357" cy="6472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C:\Users\shkstart\Desktop\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741" y="454"/>
            <a:ext cx="9132259" cy="64750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descr="C:\Users\shkstart\Desktop\3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C:\Users\shkstart\Desktop\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8257"/>
            <a:ext cx="9141804" cy="64598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258" name="Picture 2" descr="C:\Users\shkstart\Desktop\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31" y="-27384"/>
            <a:ext cx="9127069" cy="64713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a:t>
            </a:r>
            <a:r>
              <a:rPr lang="zh-CN" altLang="en-US" sz="2400" b="1" dirty="0">
                <a:solidFill>
                  <a:srgbClr val="FF0000"/>
                </a:solidFill>
                <a:ea typeface="宋体" panose="02010600030101010101" pitchFamily="2" charset="-122"/>
              </a:rPr>
              <a:t>堆</a:t>
            </a:r>
            <a:r>
              <a:rPr lang="zh-CN" altLang="en-US" sz="2400" b="1" dirty="0" smtClean="0">
                <a:solidFill>
                  <a:srgbClr val="FF0000"/>
                </a:solidFill>
                <a:ea typeface="宋体" panose="02010600030101010101" pitchFamily="2" charset="-122"/>
              </a:rPr>
              <a:t>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C:\Users\shkstart\Desktop\3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C:\Users\shkstart\Desktop\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C:\Users\shkstart\Desktop\3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5" y="0"/>
            <a:ext cx="9142675" cy="64861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Users\shkstart\Desktop\3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6273"/>
            <a:ext cx="9144000" cy="6509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8" name="Picture 2" descr="C:\Users\shkstart\Desktop\3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613"/>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C:\Users\shkstart\Desktop\QQ截图20131127031215.png"/>
          <p:cNvPicPr>
            <a:picLocks noChangeAspect="1" noChangeArrowheads="1"/>
          </p:cNvPicPr>
          <p:nvPr/>
        </p:nvPicPr>
        <p:blipFill rotWithShape="1">
          <a:blip r:embed="rId1">
            <a:extLst>
              <a:ext uri="{28A0092B-C50C-407E-A947-70E740481C1C}">
                <a14:useLocalDpi xmlns:a14="http://schemas.microsoft.com/office/drawing/2010/main" val="0"/>
              </a:ext>
            </a:extLst>
          </a:blip>
          <a:srcRect l="5000" t="9612" r="7678" b="9723"/>
          <a:stretch>
            <a:fillRect/>
          </a:stretch>
        </p:blipFill>
        <p:spPr bwMode="auto">
          <a:xfrm>
            <a:off x="-36512" y="28702"/>
            <a:ext cx="9144000" cy="599258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868144" y="6031876"/>
            <a:ext cx="2952328" cy="461665"/>
          </a:xfrm>
          <a:prstGeom prst="rect">
            <a:avLst/>
          </a:prstGeom>
          <a:noFill/>
        </p:spPr>
        <p:txBody>
          <a:bodyPr wrap="square" rtlCol="0">
            <a:spAutoFit/>
          </a:bodyPr>
          <a:lstStyle/>
          <a:p>
            <a:r>
              <a:rPr lang="en-US" altLang="zh-CN" sz="2400" b="1" dirty="0" smtClean="0"/>
              <a:t>MergeSort.java</a:t>
            </a:r>
            <a:endParaRPr lang="zh-CN" altLang="en-US" sz="2400" b="1"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归并算法需要递归地进行分解、合并，</a:t>
            </a:r>
            <a:r>
              <a:rPr lang="zh-CN" altLang="en-US" sz="2400" dirty="0">
                <a:ea typeface="宋体" panose="02010600030101010101" pitchFamily="2" charset="-122"/>
              </a:rPr>
              <a:t>每</a:t>
            </a:r>
            <a:r>
              <a:rPr lang="zh-CN" altLang="en-US" sz="2400" dirty="0" smtClean="0">
                <a:ea typeface="宋体" panose="02010600030101010101" pitchFamily="2" charset="-122"/>
              </a:rPr>
              <a:t>进行一趟归并排序，需要</a:t>
            </a:r>
            <a:r>
              <a:rPr lang="en-US" altLang="zh-CN" sz="2400" dirty="0" smtClean="0">
                <a:ea typeface="宋体" panose="02010600030101010101" pitchFamily="2" charset="-122"/>
              </a:rPr>
              <a:t>merge()</a:t>
            </a:r>
            <a:r>
              <a:rPr lang="zh-CN" altLang="en-US" sz="2400" dirty="0" smtClean="0">
                <a:ea typeface="宋体" panose="02010600030101010101" pitchFamily="2" charset="-122"/>
              </a:rPr>
              <a:t>方法一次，每次执行</a:t>
            </a:r>
            <a:r>
              <a:rPr lang="en-US" altLang="zh-CN" sz="2400" dirty="0" smtClean="0">
                <a:ea typeface="宋体" panose="02010600030101010101" pitchFamily="2" charset="-122"/>
              </a:rPr>
              <a:t>merge()</a:t>
            </a:r>
            <a:r>
              <a:rPr lang="zh-CN" altLang="en-US" sz="2400" dirty="0" smtClean="0">
                <a:ea typeface="宋体" panose="02010600030101010101" pitchFamily="2" charset="-122"/>
              </a:rPr>
              <a:t>需要比较</a:t>
            </a:r>
            <a:r>
              <a:rPr lang="en-US" altLang="zh-CN" sz="2400" dirty="0" smtClean="0">
                <a:ea typeface="宋体" panose="02010600030101010101" pitchFamily="2" charset="-122"/>
              </a:rPr>
              <a:t>n</a:t>
            </a:r>
            <a:r>
              <a:rPr lang="zh-CN" altLang="en-US" sz="2400" dirty="0" smtClean="0">
                <a:ea typeface="宋体" panose="02010600030101010101" pitchFamily="2" charset="-122"/>
              </a:rPr>
              <a:t>次，故复杂度为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较差，需要一个与原始序列同样大小的辅助序列</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归并</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1034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3534" y="2947417"/>
            <a:ext cx="167640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桶式排序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9912" y="908719"/>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桶式排序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539552" y="1493494"/>
            <a:ext cx="8136904" cy="2677656"/>
          </a:xfrm>
          <a:prstGeom prst="rect">
            <a:avLst/>
          </a:prstGeom>
          <a:noFill/>
        </p:spPr>
        <p:txBody>
          <a:bodyPr wrap="square" rtlCol="0">
            <a:spAutoFit/>
          </a:bodyPr>
          <a:lstStyle/>
          <a:p>
            <a:r>
              <a:rPr lang="zh-CN" altLang="en-US" sz="2400" dirty="0" smtClean="0">
                <a:latin typeface="宋体" panose="02010600030101010101" pitchFamily="2" charset="-122"/>
                <a:ea typeface="宋体" panose="02010600030101010101" pitchFamily="2" charset="-122"/>
              </a:rPr>
              <a:t>桶式排序不再是一种基于比较的排序方法，它是一种非常巧妙的排序方式，但这种排序方式需要待排序列满足如下两个特征：</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待排序列的所有值处于一个可枚举范围内</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r>
              <a:rPr lang="zh-CN" altLang="en-US" sz="2400" dirty="0" smtClean="0">
                <a:latin typeface="宋体" panose="02010600030101010101" pitchFamily="2" charset="-122"/>
                <a:ea typeface="宋体" panose="02010600030101010101" pitchFamily="2" charset="-122"/>
              </a:rPr>
              <a:t>待排序列所在的这个可枚举范围不应该太大，否则排序开销太大</a:t>
            </a:r>
            <a:endParaRPr lang="en-US" altLang="zh-CN" sz="2400" dirty="0" smtClean="0">
              <a:latin typeface="宋体" panose="02010600030101010101" pitchFamily="2" charset="-122"/>
              <a:ea typeface="宋体" panose="02010600030101010101" pitchFamily="2" charset="-122"/>
            </a:endParaRPr>
          </a:p>
          <a:p>
            <a:pPr marL="342900" indent="-342900">
              <a:buFont typeface="Wingdings" panose="05000000000000000000" pitchFamily="2" charset="2"/>
              <a:buChar char="Ø"/>
            </a:pPr>
            <a:endParaRPr lang="en-US" altLang="zh-CN" sz="2400" dirty="0" smtClean="0">
              <a:latin typeface="宋体" panose="02010600030101010101" pitchFamily="2" charset="-122"/>
              <a:ea typeface="宋体" panose="02010600030101010101" pitchFamily="2" charset="-122"/>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50200" y="1052736"/>
            <a:ext cx="4572000" cy="830997"/>
          </a:xfrm>
          <a:prstGeom prst="rect">
            <a:avLst/>
          </a:prstGeom>
        </p:spPr>
        <p:txBody>
          <a:bodyPr>
            <a:spAutoFit/>
          </a:bodyPr>
          <a:lstStyle/>
          <a:p>
            <a:r>
              <a:rPr lang="zh-CN" altLang="en-US" sz="2400" dirty="0">
                <a:latin typeface="宋体" panose="02010600030101010101" pitchFamily="2" charset="-122"/>
                <a:ea typeface="宋体" panose="02010600030101010101" pitchFamily="2" charset="-122"/>
              </a:rPr>
              <a:t>以下为例：</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4</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使用桶式排序</a:t>
            </a:r>
            <a:endParaRPr lang="zh-CN" altLang="en-US" sz="2400" dirty="0">
              <a:latin typeface="宋体" panose="02010600030101010101" pitchFamily="2" charset="-122"/>
              <a:ea typeface="宋体" panose="02010600030101010101" pitchFamily="2"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2372" y="2269105"/>
            <a:ext cx="8535173" cy="3176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868144" y="6036096"/>
            <a:ext cx="2520280" cy="461665"/>
          </a:xfrm>
          <a:prstGeom prst="rect">
            <a:avLst/>
          </a:prstGeom>
          <a:noFill/>
        </p:spPr>
        <p:txBody>
          <a:bodyPr wrap="square" rtlCol="0">
            <a:spAutoFit/>
          </a:bodyPr>
          <a:lstStyle/>
          <a:p>
            <a:r>
              <a:rPr lang="en-US" altLang="zh-CN" sz="2400" b="1" dirty="0" smtClean="0"/>
              <a:t>BucketSort.java</a:t>
            </a:r>
            <a:endParaRPr lang="zh-CN" altLang="en-US" sz="2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23928" y="1019136"/>
            <a:ext cx="1872208" cy="646331"/>
          </a:xfrm>
          <a:prstGeom prst="rect">
            <a:avLst/>
          </a:prstGeom>
          <a:noFill/>
        </p:spPr>
        <p:txBody>
          <a:bodyPr wrap="square" rtlCol="0">
            <a:spAutoFit/>
          </a:bodyPr>
          <a:lstStyle/>
          <a:p>
            <a:r>
              <a:rPr lang="zh-CN" altLang="en-US" sz="3600" b="1" dirty="0">
                <a:latin typeface="宋体" panose="02010600030101010101" pitchFamily="2" charset="-122"/>
                <a:ea typeface="宋体" panose="02010600030101010101" pitchFamily="2" charset="-122"/>
              </a:rPr>
              <a:t>堆</a:t>
            </a:r>
            <a:r>
              <a:rPr lang="zh-CN" altLang="en-US" sz="3600" b="1" dirty="0" smtClean="0">
                <a:latin typeface="宋体" panose="02010600030101010101" pitchFamily="2" charset="-122"/>
                <a:ea typeface="宋体" panose="02010600030101010101" pitchFamily="2" charset="-122"/>
              </a:rPr>
              <a:t>排序</a:t>
            </a:r>
            <a:endParaRPr lang="zh-CN" altLang="en-US" sz="3600" b="1" dirty="0">
              <a:latin typeface="宋体" panose="02010600030101010101" pitchFamily="2" charset="-122"/>
              <a:ea typeface="宋体" panose="02010600030101010101" pitchFamily="2"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536" y="2060848"/>
            <a:ext cx="8554950" cy="2520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467544" y="4797152"/>
            <a:ext cx="7992888" cy="1631216"/>
          </a:xfrm>
          <a:prstGeom prst="rect">
            <a:avLst/>
          </a:prstGeom>
        </p:spPr>
        <p:txBody>
          <a:bodyPr wrap="square">
            <a:spAutoFit/>
          </a:bodyPr>
          <a:lstStyle/>
          <a:p>
            <a:pPr marL="342900" indent="-342900">
              <a:buFont typeface="Wingdings" panose="05000000000000000000" pitchFamily="2" charset="2"/>
              <a:buChar char="l"/>
            </a:pPr>
            <a:r>
              <a:rPr lang="zh-CN" altLang="en-US" sz="2000">
                <a:ea typeface="宋体" panose="02010600030101010101" pitchFamily="2" charset="-122"/>
              </a:rPr>
              <a:t>若将和此序列对应的一维数组（即以一维数组作此序列的存储结构）看成是一个</a:t>
            </a:r>
            <a:r>
              <a:rPr lang="zh-CN" altLang="en-US" sz="2000" b="1">
                <a:ea typeface="宋体" panose="02010600030101010101" pitchFamily="2" charset="-122"/>
              </a:rPr>
              <a:t>完全二叉树</a:t>
            </a:r>
            <a:r>
              <a:rPr lang="zh-CN" altLang="en-US" sz="2000">
                <a:ea typeface="宋体" panose="02010600030101010101" pitchFamily="2" charset="-122"/>
              </a:rPr>
              <a:t>，则堆的含义表明，完全二叉树中所有非终端结点的值均不大于（或不小于）其左、右孩子结点的值</a:t>
            </a:r>
            <a:r>
              <a:rPr lang="zh-CN" altLang="en-US" sz="2000" smtClean="0">
                <a:ea typeface="宋体" panose="02010600030101010101" pitchFamily="2" charset="-122"/>
              </a:rPr>
              <a:t>。</a:t>
            </a:r>
            <a:endParaRPr lang="en-US" altLang="zh-CN" sz="2000" smtClean="0">
              <a:ea typeface="宋体" panose="02010600030101010101" pitchFamily="2" charset="-122"/>
            </a:endParaRPr>
          </a:p>
          <a:p>
            <a:pPr marL="342900" indent="-342900">
              <a:buFont typeface="Wingdings" panose="05000000000000000000" pitchFamily="2" charset="2"/>
              <a:buChar char="l"/>
            </a:pPr>
            <a:endParaRPr lang="en-US" altLang="zh-CN" sz="2000" smtClean="0">
              <a:ea typeface="宋体" panose="02010600030101010101" pitchFamily="2" charset="-122"/>
            </a:endParaRPr>
          </a:p>
          <a:p>
            <a:pPr marL="342900" indent="-342900">
              <a:buFont typeface="Wingdings" panose="05000000000000000000" pitchFamily="2" charset="2"/>
              <a:buChar char="l"/>
            </a:pPr>
            <a:r>
              <a:rPr lang="zh-CN" altLang="en-US" sz="2000">
                <a:ea typeface="宋体" panose="02010600030101010101" pitchFamily="2" charset="-122"/>
              </a:rPr>
              <a:t>最小</a:t>
            </a:r>
            <a:r>
              <a:rPr lang="zh-CN" altLang="en-US" sz="2000" smtClean="0">
                <a:ea typeface="宋体" panose="02010600030101010101" pitchFamily="2" charset="-122"/>
              </a:rPr>
              <a:t>化堆，也称为小顶堆；最大化堆，也称为大顶堆。</a:t>
            </a:r>
            <a:endParaRPr lang="zh-CN" altLang="en-US" sz="2000">
              <a:ea typeface="宋体" panose="02010600030101010101" pitchFamily="2" charset="-122"/>
            </a:endParaRP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27584"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时间效率极高，只需经过两轮遍历即可</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空间开销</a:t>
            </a:r>
            <a:r>
              <a:rPr lang="zh-CN" altLang="en-US" sz="2400" dirty="0">
                <a:ea typeface="宋体" panose="02010600030101010101" pitchFamily="2" charset="-122"/>
              </a:rPr>
              <a:t>较</a:t>
            </a:r>
            <a:r>
              <a:rPr lang="zh-CN" altLang="en-US" sz="2400" dirty="0" smtClean="0">
                <a:ea typeface="宋体" panose="02010600030101010101" pitchFamily="2" charset="-122"/>
              </a:rPr>
              <a:t>大，需要两个数组来完成</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桶式</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solidFill>
                  <a:srgbClr val="FF0000"/>
                </a:solidFill>
                <a:ea typeface="宋体" panose="02010600030101010101" pitchFamily="2" charset="-122"/>
              </a:rPr>
              <a:t>基数排序</a:t>
            </a:r>
            <a:endParaRPr lang="en-US" altLang="zh-CN" sz="2800" b="1" dirty="0" smtClean="0">
              <a:solidFill>
                <a:srgbClr val="FF0000"/>
              </a:solidFill>
              <a:ea typeface="宋体" panose="02010600030101010101" pitchFamily="2"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Grp="1" noChangeArrowheads="1"/>
          </p:cNvSpPr>
          <p:nvPr>
            <p:ph type="title"/>
          </p:nvPr>
        </p:nvSpPr>
        <p:spPr>
          <a:xfrm>
            <a:off x="2915816" y="836712"/>
            <a:ext cx="3528392" cy="792088"/>
          </a:xfrm>
          <a:noFill/>
        </p:spPr>
        <p:txBody>
          <a:bodyPr>
            <a:normAutofit/>
          </a:bodyPr>
          <a:lstStyle/>
          <a:p>
            <a:pPr eaLnBrk="1" hangingPunct="1"/>
            <a:r>
              <a:rPr lang="zh-CN" altLang="en-US" sz="3200" b="1" dirty="0" smtClean="0">
                <a:latin typeface="宋体" panose="02010600030101010101" pitchFamily="2" charset="-122"/>
                <a:ea typeface="宋体" panose="02010600030101010101" pitchFamily="2" charset="-122"/>
                <a:cs typeface="Arial Unicode MS" pitchFamily="34" charset="-122"/>
              </a:rPr>
              <a:t>基数排序</a:t>
            </a:r>
            <a:endParaRPr lang="zh-CN" altLang="en-US" sz="3200"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4" name="TextBox 3"/>
          <p:cNvSpPr txBox="1"/>
          <p:nvPr/>
        </p:nvSpPr>
        <p:spPr>
          <a:xfrm>
            <a:off x="611560" y="1772816"/>
            <a:ext cx="8064896" cy="4524315"/>
          </a:xfrm>
          <a:prstGeom prst="rect">
            <a:avLst/>
          </a:prstGeom>
          <a:noFill/>
        </p:spPr>
        <p:txBody>
          <a:bodyPr wrap="square" rtlCol="0">
            <a:spAutoFit/>
          </a:bodyPr>
          <a:lstStyle/>
          <a:p>
            <a:pPr marL="342900" indent="-342900">
              <a:buFont typeface="Wingdings" panose="05000000000000000000" pitchFamily="2" charset="2"/>
              <a:buChar char="l"/>
            </a:pPr>
            <a:r>
              <a:rPr lang="zh-CN" altLang="en-US" sz="2400" dirty="0" smtClean="0">
                <a:ea typeface="宋体" panose="02010600030101010101" pitchFamily="2" charset="-122"/>
              </a:rPr>
              <a:t>基数排序已经不再是一种常规的排序方法，它更多地像是一种排序方法的应用，基数排序必须依赖于另外的排序方法。基数排序的总体思路就是将待排数据拆分成多个关键字进行排序，也就是说，基数排序的实质是多关键字排序。</a:t>
            </a:r>
            <a:endParaRPr lang="en-US" altLang="zh-CN" sz="2400" dirty="0" smtClean="0">
              <a:ea typeface="宋体" panose="02010600030101010101" pitchFamily="2" charset="-122"/>
            </a:endParaRPr>
          </a:p>
          <a:p>
            <a:pPr marL="342900" indent="-342900">
              <a:buFont typeface="Wingdings" panose="05000000000000000000" pitchFamily="2" charset="2"/>
              <a:buChar char="l"/>
            </a:pPr>
            <a:r>
              <a:rPr lang="zh-CN" altLang="en-US" sz="2400" dirty="0">
                <a:ea typeface="宋体" panose="02010600030101010101" pitchFamily="2" charset="-122"/>
              </a:rPr>
              <a:t>多</a:t>
            </a:r>
            <a:r>
              <a:rPr lang="zh-CN" altLang="en-US" sz="2400" dirty="0" smtClean="0">
                <a:ea typeface="宋体" panose="02010600030101010101" pitchFamily="2" charset="-122"/>
              </a:rPr>
              <a:t>关键字排序的思路是将待排数据里的排序关键字拆分成多个排序关键字：第</a:t>
            </a:r>
            <a:r>
              <a:rPr lang="en-US" altLang="zh-CN" sz="2400" dirty="0" smtClean="0">
                <a:ea typeface="宋体" panose="02010600030101010101" pitchFamily="2" charset="-122"/>
              </a:rPr>
              <a:t>1</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2</a:t>
            </a:r>
            <a:r>
              <a:rPr lang="zh-CN" altLang="en-US" sz="2400" dirty="0" smtClean="0">
                <a:ea typeface="宋体" panose="02010600030101010101" pitchFamily="2" charset="-122"/>
              </a:rPr>
              <a:t>个子关键字、第</a:t>
            </a:r>
            <a:r>
              <a:rPr lang="en-US" altLang="zh-CN" sz="2400" dirty="0" smtClean="0">
                <a:ea typeface="宋体" panose="02010600030101010101" pitchFamily="2" charset="-122"/>
              </a:rPr>
              <a:t>3</a:t>
            </a:r>
            <a:r>
              <a:rPr lang="zh-CN" altLang="en-US" sz="2400" dirty="0" smtClean="0">
                <a:ea typeface="宋体" panose="02010600030101010101" pitchFamily="2" charset="-122"/>
              </a:rPr>
              <a:t>个子关键字。。。然后，根据子关键字对待排数据进行排序。</a:t>
            </a:r>
            <a:endParaRPr lang="en-US" altLang="zh-CN" sz="2400" dirty="0">
              <a:ea typeface="宋体" panose="02010600030101010101" pitchFamily="2" charset="-122"/>
            </a:endParaRPr>
          </a:p>
          <a:p>
            <a:pPr marL="342900" indent="-342900">
              <a:buFont typeface="Wingdings" panose="05000000000000000000" pitchFamily="2" charset="2"/>
              <a:buChar char="l"/>
            </a:pPr>
            <a:r>
              <a:rPr lang="zh-CN" altLang="en-US" sz="2400" dirty="0" smtClean="0">
                <a:ea typeface="宋体" panose="02010600030101010101" pitchFamily="2" charset="-122"/>
              </a:rPr>
              <a:t>在进行多关键字排序时有两种解决方案：</a:t>
            </a:r>
            <a:endParaRPr lang="en-US" altLang="zh-CN" sz="2400" dirty="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最高位优先法</a:t>
            </a:r>
            <a:r>
              <a:rPr lang="en-US" altLang="zh-CN" sz="2400" dirty="0" smtClean="0">
                <a:ea typeface="宋体" panose="02010600030101010101" pitchFamily="2" charset="-122"/>
              </a:rPr>
              <a:t>MSD</a:t>
            </a:r>
            <a:endParaRPr lang="en-US" altLang="zh-CN" sz="2400" dirty="0" smtClean="0">
              <a:ea typeface="宋体" panose="02010600030101010101" pitchFamily="2" charset="-122"/>
            </a:endParaRPr>
          </a:p>
          <a:p>
            <a:pPr marL="800100" lvl="1" indent="-342900">
              <a:buFont typeface="Wingdings" panose="05000000000000000000" pitchFamily="2" charset="2"/>
              <a:buChar char="Ø"/>
            </a:pPr>
            <a:r>
              <a:rPr lang="zh-CN" altLang="en-US" sz="2400" dirty="0" smtClean="0">
                <a:ea typeface="宋体" panose="02010600030101010101" pitchFamily="2" charset="-122"/>
              </a:rPr>
              <a:t>最低位优先法</a:t>
            </a:r>
            <a:r>
              <a:rPr lang="en-US" altLang="zh-CN" sz="2400" dirty="0" smtClean="0">
                <a:ea typeface="宋体" panose="02010600030101010101" pitchFamily="2" charset="-122"/>
              </a:rPr>
              <a:t>LSD</a:t>
            </a:r>
            <a:endParaRPr lang="en-US" altLang="zh-CN" sz="24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4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1124744"/>
            <a:ext cx="8208912" cy="3919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860032" y="5964088"/>
            <a:ext cx="3888432" cy="461665"/>
          </a:xfrm>
          <a:prstGeom prst="rect">
            <a:avLst/>
          </a:prstGeom>
          <a:noFill/>
        </p:spPr>
        <p:txBody>
          <a:bodyPr wrap="square" rtlCol="0">
            <a:spAutoFit/>
          </a:bodyPr>
          <a:lstStyle/>
          <a:p>
            <a:r>
              <a:rPr lang="en-US" altLang="zh-CN" sz="2400" b="1" dirty="0" smtClean="0"/>
              <a:t>MultiKeyRadixSort.java</a:t>
            </a:r>
            <a:endParaRPr lang="zh-CN" altLang="en-US" sz="2400" b="1"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15816" y="1124744"/>
            <a:ext cx="4320480"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MSD</a:t>
            </a:r>
            <a:r>
              <a:rPr lang="zh-CN" altLang="en-US" sz="3200" b="1" dirty="0" smtClean="0">
                <a:latin typeface="宋体" panose="02010600030101010101" pitchFamily="2" charset="-122"/>
                <a:ea typeface="宋体" panose="02010600030101010101" pitchFamily="2" charset="-122"/>
              </a:rPr>
              <a:t>法和</a:t>
            </a:r>
            <a:r>
              <a:rPr lang="en-US" altLang="zh-CN" sz="3200" b="1" dirty="0" smtClean="0">
                <a:latin typeface="宋体" panose="02010600030101010101" pitchFamily="2" charset="-122"/>
                <a:ea typeface="宋体" panose="02010600030101010101" pitchFamily="2" charset="-122"/>
              </a:rPr>
              <a:t>LSD</a:t>
            </a:r>
            <a:r>
              <a:rPr lang="zh-CN" altLang="en-US" sz="3200" b="1" dirty="0" smtClean="0">
                <a:latin typeface="宋体" panose="02010600030101010101" pitchFamily="2" charset="-122"/>
                <a:ea typeface="宋体" panose="02010600030101010101" pitchFamily="2" charset="-122"/>
              </a:rPr>
              <a:t>法的比较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971600" y="2348880"/>
            <a:ext cx="7344816" cy="2799100"/>
          </a:xfrm>
          <a:prstGeom prst="rect">
            <a:avLst/>
          </a:prstGeom>
          <a:noFill/>
        </p:spPr>
        <p:txBody>
          <a:bodyPr wrap="square" rtlCol="0">
            <a:spAutoFit/>
          </a:bodyPr>
          <a:lstStyle/>
          <a:p>
            <a:pPr>
              <a:lnSpc>
                <a:spcPct val="150000"/>
              </a:lnSpc>
            </a:pPr>
            <a:r>
              <a:rPr lang="zh-CN" altLang="en-US" sz="2400" dirty="0" smtClean="0">
                <a:ea typeface="宋体" panose="02010600030101010101" pitchFamily="2" charset="-122"/>
              </a:rPr>
              <a:t>比较</a:t>
            </a:r>
            <a:r>
              <a:rPr lang="en-US" altLang="zh-CN" sz="2400" dirty="0" smtClean="0">
                <a:ea typeface="宋体" panose="02010600030101010101" pitchFamily="2" charset="-122"/>
              </a:rPr>
              <a:t>MSD</a:t>
            </a:r>
            <a:r>
              <a:rPr lang="zh-CN" altLang="en-US" sz="2400" dirty="0" smtClean="0">
                <a:ea typeface="宋体" panose="02010600030101010101" pitchFamily="2" charset="-122"/>
              </a:rPr>
              <a:t>法和</a:t>
            </a:r>
            <a:r>
              <a:rPr lang="en-US" altLang="zh-CN" sz="2400" dirty="0" smtClean="0">
                <a:ea typeface="宋体" panose="02010600030101010101" pitchFamily="2" charset="-122"/>
              </a:rPr>
              <a:t>LSD</a:t>
            </a:r>
            <a:r>
              <a:rPr lang="zh-CN" altLang="en-US" sz="2400" dirty="0" smtClean="0">
                <a:ea typeface="宋体" panose="02010600030101010101" pitchFamily="2" charset="-122"/>
              </a:rPr>
              <a:t>法，一般来讲，</a:t>
            </a:r>
            <a:r>
              <a:rPr lang="en-US" altLang="zh-CN" sz="2400" dirty="0" smtClean="0">
                <a:ea typeface="宋体" panose="02010600030101010101" pitchFamily="2" charset="-122"/>
              </a:rPr>
              <a:t>LSD</a:t>
            </a:r>
            <a:r>
              <a:rPr lang="zh-CN" altLang="en-US" sz="2400" dirty="0" smtClean="0">
                <a:ea typeface="宋体" panose="02010600030101010101" pitchFamily="2" charset="-122"/>
              </a:rPr>
              <a:t>法要比</a:t>
            </a:r>
            <a:r>
              <a:rPr lang="en-US" altLang="zh-CN" sz="2400" dirty="0" smtClean="0">
                <a:ea typeface="宋体" panose="02010600030101010101" pitchFamily="2" charset="-122"/>
              </a:rPr>
              <a:t>MSD</a:t>
            </a:r>
            <a:r>
              <a:rPr lang="zh-CN" altLang="en-US" sz="2400" dirty="0" smtClean="0">
                <a:ea typeface="宋体" panose="02010600030101010101" pitchFamily="2" charset="-122"/>
              </a:rPr>
              <a:t>法来得简单，因为</a:t>
            </a:r>
            <a:r>
              <a:rPr lang="en-US" altLang="zh-CN" sz="2400" dirty="0" smtClean="0">
                <a:ea typeface="宋体" panose="02010600030101010101" pitchFamily="2" charset="-122"/>
              </a:rPr>
              <a:t>LSD</a:t>
            </a:r>
            <a:r>
              <a:rPr lang="zh-CN" altLang="en-US" sz="2400" dirty="0" smtClean="0">
                <a:ea typeface="宋体" panose="02010600030101010101" pitchFamily="2" charset="-122"/>
              </a:rPr>
              <a:t>法是从头到尾进行若干次分配和收集，执行的次数取决于构成关键字值的成分为多少；而</a:t>
            </a:r>
            <a:r>
              <a:rPr lang="en-US" altLang="zh-CN" sz="2400" dirty="0" smtClean="0">
                <a:ea typeface="宋体" panose="02010600030101010101" pitchFamily="2" charset="-122"/>
              </a:rPr>
              <a:t>MSD</a:t>
            </a:r>
            <a:r>
              <a:rPr lang="zh-CN" altLang="en-US" sz="2400" dirty="0" smtClean="0">
                <a:ea typeface="宋体" panose="02010600030101010101" pitchFamily="2" charset="-122"/>
              </a:rPr>
              <a:t>法则要处理各序列与子序列的独立排序问题，就可能复杂一些。</a:t>
            </a: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C:\Users\shkstart\Desktop\QQ截图201311270337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23527" y="1124744"/>
            <a:ext cx="8592867" cy="45365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51720" y="1052735"/>
            <a:ext cx="532859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各种内部排序方法性能比较</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467544" y="1916831"/>
            <a:ext cx="8424936" cy="4154984"/>
          </a:xfrm>
          <a:prstGeom prst="rect">
            <a:avLst/>
          </a:prstGeom>
          <a:noFill/>
        </p:spPr>
        <p:txBody>
          <a:bodyPr wrap="square" rtlCol="0">
            <a:spAutoFit/>
          </a:bodyPr>
          <a:lstStyle/>
          <a:p>
            <a:r>
              <a:rPr lang="en-US" altLang="zh-CN" sz="2400" dirty="0" smtClean="0">
                <a:ea typeface="宋体" panose="02010600030101010101" pitchFamily="2" charset="-122"/>
              </a:rPr>
              <a:t>1.</a:t>
            </a:r>
            <a:r>
              <a:rPr lang="zh-CN" altLang="en-US" sz="2400" b="1" dirty="0" smtClean="0">
                <a:solidFill>
                  <a:srgbClr val="0000FF"/>
                </a:solidFill>
                <a:ea typeface="宋体" panose="02010600030101010101" pitchFamily="2" charset="-122"/>
              </a:rPr>
              <a:t>从平均时间而言</a:t>
            </a:r>
            <a:r>
              <a:rPr lang="zh-CN" altLang="en-US" sz="2400" dirty="0" smtClean="0">
                <a:ea typeface="宋体" panose="02010600030101010101" pitchFamily="2" charset="-122"/>
              </a:rPr>
              <a:t>：快速排序最佳。但在最坏情况下时间性能不如堆排序和归并排序。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2.</a:t>
            </a:r>
            <a:r>
              <a:rPr lang="zh-CN" altLang="en-US" sz="2400" b="1" dirty="0" smtClean="0">
                <a:solidFill>
                  <a:srgbClr val="0000FF"/>
                </a:solidFill>
                <a:ea typeface="宋体" panose="02010600030101010101" pitchFamily="2" charset="-122"/>
              </a:rPr>
              <a:t>从算法简单性看</a:t>
            </a:r>
            <a:r>
              <a:rPr lang="zh-CN" altLang="en-US" sz="2400" dirty="0" smtClean="0">
                <a:ea typeface="宋体" panose="02010600030101010101" pitchFamily="2" charset="-122"/>
              </a:rPr>
              <a:t>：由于直接选择排序、直接插入排序和冒泡排序的算法比较简单，将其认为是简单算法，都包含在上图的“简单排序”中。对于</a:t>
            </a:r>
            <a:r>
              <a:rPr lang="en-US" altLang="zh-CN" sz="2400" dirty="0" smtClean="0">
                <a:ea typeface="宋体" panose="02010600030101010101" pitchFamily="2" charset="-122"/>
              </a:rPr>
              <a:t>Shell</a:t>
            </a:r>
            <a:r>
              <a:rPr lang="zh-CN" altLang="en-US" sz="2400" dirty="0" smtClean="0">
                <a:ea typeface="宋体" panose="02010600030101010101" pitchFamily="2" charset="-122"/>
              </a:rPr>
              <a:t>排序、堆排序、快速排序和归并排序算法，其算法比较复杂，认为是复杂排序。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3.</a:t>
            </a:r>
            <a:r>
              <a:rPr lang="zh-CN" altLang="en-US" sz="2400" b="1" dirty="0" smtClean="0">
                <a:solidFill>
                  <a:srgbClr val="0000FF"/>
                </a:solidFill>
                <a:ea typeface="宋体" panose="02010600030101010101" pitchFamily="2" charset="-122"/>
              </a:rPr>
              <a:t>从稳定性看</a:t>
            </a:r>
            <a:r>
              <a:rPr lang="zh-CN" altLang="en-US" sz="2400" dirty="0" smtClean="0">
                <a:ea typeface="宋体" panose="02010600030101010101" pitchFamily="2" charset="-122"/>
              </a:rPr>
              <a:t>：直接插入排序、冒泡排序和归并排序时稳定的；而直接选择排序、快速排序、</a:t>
            </a:r>
            <a:r>
              <a:rPr lang="en-US" altLang="zh-CN" sz="2400" dirty="0">
                <a:ea typeface="宋体" panose="02010600030101010101" pitchFamily="2" charset="-122"/>
              </a:rPr>
              <a:t> Shell</a:t>
            </a:r>
            <a:r>
              <a:rPr lang="zh-CN" altLang="en-US" sz="2400" dirty="0">
                <a:ea typeface="宋体" panose="02010600030101010101" pitchFamily="2" charset="-122"/>
              </a:rPr>
              <a:t>排序和</a:t>
            </a:r>
            <a:r>
              <a:rPr lang="zh-CN" altLang="en-US" sz="2400" dirty="0" smtClean="0">
                <a:ea typeface="宋体" panose="02010600030101010101" pitchFamily="2" charset="-122"/>
              </a:rPr>
              <a:t>堆排序是不稳定排序</a:t>
            </a:r>
            <a:endParaRPr lang="en-US" altLang="zh-CN" sz="2400" dirty="0" smtClean="0">
              <a:ea typeface="宋体" panose="02010600030101010101" pitchFamily="2" charset="-122"/>
            </a:endParaRPr>
          </a:p>
          <a:p>
            <a:r>
              <a:rPr lang="en-US" altLang="zh-CN" sz="2400" dirty="0" smtClean="0">
                <a:ea typeface="宋体" panose="02010600030101010101" pitchFamily="2" charset="-122"/>
              </a:rPr>
              <a:t>4.</a:t>
            </a:r>
            <a:r>
              <a:rPr lang="zh-CN" altLang="en-US" sz="2400" b="1" dirty="0" smtClean="0">
                <a:solidFill>
                  <a:srgbClr val="0000FF"/>
                </a:solidFill>
                <a:ea typeface="宋体" panose="02010600030101010101" pitchFamily="2" charset="-122"/>
              </a:rPr>
              <a:t>从待排序的记录数</a:t>
            </a:r>
            <a:r>
              <a:rPr lang="en-US" altLang="zh-CN" sz="2400" b="1" dirty="0" smtClean="0">
                <a:solidFill>
                  <a:srgbClr val="0000FF"/>
                </a:solidFill>
                <a:ea typeface="宋体" panose="02010600030101010101" pitchFamily="2" charset="-122"/>
              </a:rPr>
              <a:t>n</a:t>
            </a:r>
            <a:r>
              <a:rPr lang="zh-CN" altLang="en-US" sz="2400" b="1" dirty="0" smtClean="0">
                <a:solidFill>
                  <a:srgbClr val="0000FF"/>
                </a:solidFill>
                <a:ea typeface="宋体" panose="02010600030101010101" pitchFamily="2" charset="-122"/>
              </a:rPr>
              <a:t>的大小看</a:t>
            </a:r>
            <a:r>
              <a:rPr lang="zh-CN" altLang="en-US" sz="2400" dirty="0" smtClean="0">
                <a:ea typeface="宋体" panose="02010600030101010101" pitchFamily="2" charset="-122"/>
              </a:rPr>
              <a:t>，</a:t>
            </a:r>
            <a:r>
              <a:rPr lang="en-US" altLang="zh-CN" sz="2400" dirty="0" smtClean="0">
                <a:ea typeface="宋体" panose="02010600030101010101" pitchFamily="2" charset="-122"/>
              </a:rPr>
              <a:t>n</a:t>
            </a:r>
            <a:r>
              <a:rPr lang="zh-CN" altLang="en-US" sz="2400" dirty="0" smtClean="0">
                <a:ea typeface="宋体" panose="02010600030101010101" pitchFamily="2" charset="-122"/>
              </a:rPr>
              <a:t>较小时，宜采用简单排序；而</a:t>
            </a:r>
            <a:r>
              <a:rPr lang="en-US" altLang="zh-CN" sz="2400" dirty="0" smtClean="0">
                <a:ea typeface="宋体" panose="02010600030101010101" pitchFamily="2" charset="-122"/>
              </a:rPr>
              <a:t>n</a:t>
            </a:r>
            <a:r>
              <a:rPr lang="zh-CN" altLang="en-US" sz="2400" dirty="0" smtClean="0">
                <a:ea typeface="宋体" panose="02010600030101010101" pitchFamily="2" charset="-122"/>
              </a:rPr>
              <a:t>较大时宜采用改进排序。</a:t>
            </a:r>
            <a:endParaRPr lang="en-US" altLang="zh-CN" sz="2400"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59832" y="838453"/>
            <a:ext cx="3672408" cy="646331"/>
          </a:xfrm>
          <a:prstGeom prst="rect">
            <a:avLst/>
          </a:prstGeom>
          <a:noFill/>
        </p:spPr>
        <p:txBody>
          <a:bodyPr wrap="square" rtlCol="0">
            <a:spAutoFit/>
          </a:bodyPr>
          <a:lstStyle/>
          <a:p>
            <a:r>
              <a:rPr lang="zh-CN" altLang="zh-CN" sz="3600" b="1" dirty="0">
                <a:latin typeface="宋体" panose="02010600030101010101" pitchFamily="2" charset="-122"/>
                <a:ea typeface="宋体" panose="02010600030101010101" pitchFamily="2" charset="-122"/>
              </a:rPr>
              <a:t>排序方法的选择</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334543" y="1772816"/>
            <a:ext cx="8568952" cy="4278094"/>
          </a:xfrm>
          <a:prstGeom prst="rect">
            <a:avLst/>
          </a:prstGeom>
          <a:noFill/>
        </p:spPr>
        <p:txBody>
          <a:bodyPr wrap="square" rtlCol="0">
            <a:spAutoFit/>
          </a:bodyPr>
          <a:lstStyle/>
          <a:p>
            <a:r>
              <a:rPr lang="en-US" altLang="zh-CN" sz="2800" dirty="0">
                <a:ea typeface="宋体" panose="02010600030101010101" pitchFamily="2" charset="-122"/>
                <a:cs typeface="Times New Roman" panose="02020603050405020304" pitchFamily="18" charset="0"/>
              </a:rPr>
              <a:t>(1)</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如</a:t>
            </a:r>
            <a:r>
              <a:rPr lang="en-US" altLang="zh-CN" sz="2800" dirty="0">
                <a:ea typeface="宋体" panose="02010600030101010101" pitchFamily="2" charset="-122"/>
                <a:cs typeface="Times New Roman" panose="02020603050405020304" pitchFamily="18" charset="0"/>
              </a:rPr>
              <a:t>n≤50)</a:t>
            </a:r>
            <a:r>
              <a:rPr lang="zh-CN" altLang="zh-CN" sz="2800" dirty="0">
                <a:ea typeface="宋体" panose="02010600030101010101" pitchFamily="2" charset="-122"/>
                <a:cs typeface="Times New Roman" panose="02020603050405020304" pitchFamily="18" charset="0"/>
              </a:rPr>
              <a:t>，可采用</a:t>
            </a:r>
            <a:r>
              <a:rPr lang="zh-CN" altLang="zh-CN" sz="2800" b="1" dirty="0">
                <a:solidFill>
                  <a:srgbClr val="0000FF"/>
                </a:solidFill>
                <a:ea typeface="宋体" panose="02010600030101010101" pitchFamily="2" charset="-122"/>
                <a:cs typeface="Times New Roman" panose="02020603050405020304" pitchFamily="18" charset="0"/>
              </a:rPr>
              <a:t>直接插入</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直接选择排序</a:t>
            </a:r>
            <a:r>
              <a:rPr lang="zh-CN" altLang="zh-CN" sz="2800" dirty="0">
                <a:ea typeface="宋体" panose="02010600030101010101" pitchFamily="2" charset="-122"/>
                <a:cs typeface="Times New Roman" panose="02020603050405020304" pitchFamily="18" charset="0"/>
              </a:rPr>
              <a:t>。</a:t>
            </a:r>
            <a:endParaRPr lang="zh-CN" altLang="zh-CN" sz="2800" dirty="0">
              <a:ea typeface="宋体" panose="02010600030101010101" pitchFamily="2" charset="-122"/>
              <a:cs typeface="Times New Roman" panose="02020603050405020304" pitchFamily="18" charset="0"/>
            </a:endParaRPr>
          </a:p>
          <a:p>
            <a:r>
              <a:rPr lang="en-US" altLang="zh-CN" sz="2800" dirty="0">
                <a:ea typeface="宋体" panose="02010600030101010101" pitchFamily="2" charset="-122"/>
                <a:cs typeface="Times New Roman" panose="02020603050405020304" pitchFamily="18" charset="0"/>
              </a:rPr>
              <a:t>  </a:t>
            </a:r>
            <a:r>
              <a:rPr lang="en-US" altLang="zh-CN" sz="2800" dirty="0" smtClean="0">
                <a:ea typeface="宋体" panose="02010600030101010101" pitchFamily="2" charset="-122"/>
                <a:cs typeface="Times New Roman" panose="02020603050405020304" pitchFamily="18" charset="0"/>
              </a:rPr>
              <a:t>   </a:t>
            </a:r>
            <a:r>
              <a:rPr lang="zh-CN" altLang="zh-CN" sz="2800" dirty="0" smtClean="0">
                <a:ea typeface="宋体" panose="02010600030101010101" pitchFamily="2" charset="-122"/>
                <a:cs typeface="Times New Roman" panose="02020603050405020304" pitchFamily="18" charset="0"/>
              </a:rPr>
              <a:t>当</a:t>
            </a:r>
            <a:r>
              <a:rPr lang="zh-CN" altLang="zh-CN" sz="2800" dirty="0">
                <a:ea typeface="宋体" panose="02010600030101010101" pitchFamily="2" charset="-122"/>
                <a:cs typeface="Times New Roman" panose="02020603050405020304" pitchFamily="18" charset="0"/>
              </a:rPr>
              <a:t>记录规模较小时，直接插入排序较好；否则因为直接选择移动的记录数少于直接</a:t>
            </a:r>
            <a:r>
              <a:rPr lang="zh-CN" altLang="zh-CN" sz="2800" dirty="0" smtClean="0">
                <a:ea typeface="宋体" panose="02010600030101010101" pitchFamily="2" charset="-122"/>
                <a:cs typeface="Times New Roman" panose="02020603050405020304" pitchFamily="18" charset="0"/>
              </a:rPr>
              <a:t>插</a:t>
            </a:r>
            <a:r>
              <a:rPr lang="zh-CN" altLang="en-US" sz="2800" dirty="0" smtClean="0">
                <a:ea typeface="宋体" panose="02010600030101010101" pitchFamily="2" charset="-122"/>
                <a:cs typeface="Times New Roman" panose="02020603050405020304" pitchFamily="18" charset="0"/>
              </a:rPr>
              <a:t>入</a:t>
            </a:r>
            <a:r>
              <a:rPr lang="zh-CN" altLang="zh-CN" sz="2800" dirty="0" smtClean="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应选直接选择排序为宜</a:t>
            </a:r>
            <a:r>
              <a:rPr lang="zh-CN" altLang="zh-CN" sz="2800" dirty="0" smtClean="0">
                <a:ea typeface="宋体" panose="02010600030101010101" pitchFamily="2" charset="-122"/>
                <a:cs typeface="Times New Roman" panose="02020603050405020304" pitchFamily="18" charset="0"/>
              </a:rPr>
              <a:t>。</a:t>
            </a:r>
            <a:endParaRPr lang="en-US" altLang="zh-CN" sz="2800" dirty="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smtClean="0">
                <a:ea typeface="宋体" panose="02010600030101010101" pitchFamily="2" charset="-122"/>
                <a:cs typeface="Times New Roman" panose="02020603050405020304" pitchFamily="18" charset="0"/>
              </a:rPr>
              <a:t>(</a:t>
            </a:r>
            <a:r>
              <a:rPr lang="en-US" altLang="zh-CN" sz="2800" dirty="0">
                <a:ea typeface="宋体" panose="02010600030101010101" pitchFamily="2" charset="-122"/>
                <a:cs typeface="Times New Roman" panose="02020603050405020304" pitchFamily="18" charset="0"/>
              </a:rPr>
              <a:t>2)</a:t>
            </a:r>
            <a:r>
              <a:rPr lang="zh-CN" altLang="zh-CN" sz="2800" dirty="0">
                <a:ea typeface="宋体" panose="02010600030101010101" pitchFamily="2" charset="-122"/>
                <a:cs typeface="Times New Roman" panose="02020603050405020304" pitchFamily="18" charset="0"/>
              </a:rPr>
              <a:t>若文件初始状态基本有序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指正序</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，则应选用</a:t>
            </a:r>
            <a:r>
              <a:rPr lang="zh-CN" altLang="zh-CN" sz="2800" b="1" dirty="0">
                <a:solidFill>
                  <a:srgbClr val="0000FF"/>
                </a:solidFill>
                <a:ea typeface="宋体" panose="02010600030101010101" pitchFamily="2" charset="-122"/>
                <a:cs typeface="Times New Roman" panose="02020603050405020304" pitchFamily="18" charset="0"/>
              </a:rPr>
              <a:t>直接</a:t>
            </a:r>
            <a:r>
              <a:rPr lang="zh-CN" altLang="zh-CN" sz="2800" b="1" dirty="0" smtClean="0">
                <a:solidFill>
                  <a:srgbClr val="0000FF"/>
                </a:solidFill>
                <a:ea typeface="宋体" panose="02010600030101010101" pitchFamily="2" charset="-122"/>
                <a:cs typeface="Times New Roman" panose="02020603050405020304" pitchFamily="18" charset="0"/>
              </a:rPr>
              <a:t>插</a:t>
            </a:r>
            <a:r>
              <a:rPr lang="zh-CN" altLang="en-US" sz="2800" b="1" dirty="0" smtClean="0">
                <a:solidFill>
                  <a:srgbClr val="0000FF"/>
                </a:solidFill>
                <a:ea typeface="宋体" panose="02010600030101010101" pitchFamily="2" charset="-122"/>
                <a:cs typeface="Times New Roman" panose="02020603050405020304" pitchFamily="18" charset="0"/>
              </a:rPr>
              <a:t>入</a:t>
            </a:r>
            <a:r>
              <a:rPr lang="zh-CN" altLang="zh-CN" sz="2800" dirty="0" smtClean="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冒泡</a:t>
            </a:r>
            <a:r>
              <a:rPr lang="zh-CN" altLang="zh-CN" sz="2800" dirty="0">
                <a:ea typeface="宋体" panose="02010600030101010101" pitchFamily="2" charset="-122"/>
                <a:cs typeface="Times New Roman" panose="02020603050405020304" pitchFamily="18" charset="0"/>
              </a:rPr>
              <a:t>或随机的</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ea typeface="宋体" panose="02010600030101010101" pitchFamily="2" charset="-122"/>
                <a:cs typeface="Times New Roman" panose="02020603050405020304" pitchFamily="18" charset="0"/>
              </a:rPr>
              <a:t>为宜</a:t>
            </a:r>
            <a:r>
              <a:rPr lang="zh-CN" altLang="zh-CN" sz="2800" dirty="0" smtClean="0">
                <a:ea typeface="宋体" panose="02010600030101010101" pitchFamily="2" charset="-122"/>
                <a:cs typeface="Times New Roman" panose="02020603050405020304" pitchFamily="18" charset="0"/>
              </a:rPr>
              <a:t>；</a:t>
            </a:r>
            <a:endParaRPr lang="en-US" altLang="zh-CN" sz="2800" dirty="0" smtClean="0">
              <a:ea typeface="宋体" panose="02010600030101010101" pitchFamily="2" charset="-122"/>
              <a:cs typeface="Times New Roman" panose="02020603050405020304" pitchFamily="18" charset="0"/>
            </a:endParaRPr>
          </a:p>
          <a:p>
            <a:endParaRPr lang="zh-CN" altLang="zh-CN" sz="1000" dirty="0">
              <a:ea typeface="宋体" panose="02010600030101010101" pitchFamily="2" charset="-122"/>
              <a:cs typeface="Times New Roman" panose="02020603050405020304" pitchFamily="18" charset="0"/>
            </a:endParaRPr>
          </a:p>
          <a:p>
            <a:r>
              <a:rPr lang="en-US" altLang="zh-CN" sz="2800" dirty="0" smtClean="0">
                <a:ea typeface="宋体" panose="02010600030101010101" pitchFamily="2" charset="-122"/>
                <a:cs typeface="Times New Roman" panose="02020603050405020304" pitchFamily="18" charset="0"/>
              </a:rPr>
              <a:t>(</a:t>
            </a:r>
            <a:r>
              <a:rPr lang="en-US" altLang="zh-CN" sz="2800" dirty="0">
                <a:ea typeface="宋体" panose="02010600030101010101" pitchFamily="2" charset="-122"/>
                <a:cs typeface="Times New Roman" panose="02020603050405020304" pitchFamily="18" charset="0"/>
              </a:rPr>
              <a:t>3)</a:t>
            </a:r>
            <a:r>
              <a:rPr lang="zh-CN" altLang="zh-CN" sz="2800" dirty="0">
                <a:ea typeface="宋体" panose="02010600030101010101" pitchFamily="2" charset="-122"/>
                <a:cs typeface="Times New Roman" panose="02020603050405020304" pitchFamily="18" charset="0"/>
              </a:rPr>
              <a:t>若</a:t>
            </a:r>
            <a:r>
              <a:rPr lang="en-US" altLang="zh-CN" sz="2800" dirty="0">
                <a:ea typeface="宋体" panose="02010600030101010101" pitchFamily="2" charset="-122"/>
                <a:cs typeface="Times New Roman" panose="02020603050405020304" pitchFamily="18" charset="0"/>
              </a:rPr>
              <a:t>n</a:t>
            </a:r>
            <a:r>
              <a:rPr lang="zh-CN" altLang="zh-CN" sz="2800" dirty="0">
                <a:ea typeface="宋体" panose="02010600030101010101" pitchFamily="2" charset="-122"/>
                <a:cs typeface="Times New Roman" panose="02020603050405020304" pitchFamily="18" charset="0"/>
              </a:rPr>
              <a:t>较大，则应采用时间复杂度为</a:t>
            </a:r>
            <a:r>
              <a:rPr lang="en-US" altLang="zh-CN" sz="2800" dirty="0">
                <a:ea typeface="宋体" panose="02010600030101010101" pitchFamily="2" charset="-122"/>
                <a:cs typeface="Times New Roman" panose="02020603050405020304" pitchFamily="18" charset="0"/>
              </a:rPr>
              <a:t>O(</a:t>
            </a:r>
            <a:r>
              <a:rPr lang="en-US" altLang="zh-CN" sz="2800" dirty="0" err="1">
                <a:ea typeface="宋体" panose="02010600030101010101" pitchFamily="2" charset="-122"/>
                <a:cs typeface="Times New Roman" panose="02020603050405020304" pitchFamily="18" charset="0"/>
              </a:rPr>
              <a:t>nlgn</a:t>
            </a:r>
            <a:r>
              <a:rPr lang="en-US" altLang="zh-CN" sz="2800" dirty="0">
                <a:ea typeface="宋体" panose="02010600030101010101" pitchFamily="2" charset="-122"/>
                <a:cs typeface="Times New Roman" panose="02020603050405020304" pitchFamily="18" charset="0"/>
              </a:rPr>
              <a:t>)</a:t>
            </a:r>
            <a:r>
              <a:rPr lang="zh-CN" altLang="zh-CN" sz="2800" dirty="0">
                <a:ea typeface="宋体" panose="02010600030101010101" pitchFamily="2" charset="-122"/>
                <a:cs typeface="Times New Roman" panose="02020603050405020304" pitchFamily="18" charset="0"/>
              </a:rPr>
              <a:t>的排序方法：</a:t>
            </a:r>
            <a:r>
              <a:rPr lang="zh-CN" altLang="zh-CN" sz="2800" b="1" dirty="0">
                <a:solidFill>
                  <a:srgbClr val="0000FF"/>
                </a:solidFill>
                <a:ea typeface="宋体" panose="02010600030101010101" pitchFamily="2" charset="-122"/>
                <a:cs typeface="Times New Roman" panose="02020603050405020304" pitchFamily="18" charset="0"/>
              </a:rPr>
              <a:t>快速排序</a:t>
            </a:r>
            <a:r>
              <a:rPr lang="zh-CN" altLang="zh-CN" sz="2800" dirty="0">
                <a:solidFill>
                  <a:srgbClr val="0000FF"/>
                </a:solidFill>
                <a:ea typeface="宋体" panose="02010600030101010101" pitchFamily="2" charset="-122"/>
                <a:cs typeface="Times New Roman" panose="02020603050405020304" pitchFamily="18" charset="0"/>
              </a:rPr>
              <a:t>、</a:t>
            </a:r>
            <a:r>
              <a:rPr lang="zh-CN" altLang="zh-CN" sz="2800" b="1" dirty="0">
                <a:solidFill>
                  <a:srgbClr val="0000FF"/>
                </a:solidFill>
                <a:ea typeface="宋体" panose="02010600030101010101" pitchFamily="2" charset="-122"/>
                <a:cs typeface="Times New Roman" panose="02020603050405020304" pitchFamily="18" charset="0"/>
              </a:rPr>
              <a:t>堆排序</a:t>
            </a:r>
            <a:r>
              <a:rPr lang="zh-CN" altLang="zh-CN" sz="2800" dirty="0">
                <a:ea typeface="宋体" panose="02010600030101010101" pitchFamily="2" charset="-122"/>
                <a:cs typeface="Times New Roman" panose="02020603050405020304" pitchFamily="18" charset="0"/>
              </a:rPr>
              <a:t>或</a:t>
            </a:r>
            <a:r>
              <a:rPr lang="zh-CN" altLang="zh-CN" sz="2800" b="1" dirty="0">
                <a:solidFill>
                  <a:srgbClr val="0000FF"/>
                </a:solidFill>
                <a:ea typeface="宋体" panose="02010600030101010101" pitchFamily="2" charset="-122"/>
                <a:cs typeface="Times New Roman" panose="02020603050405020304" pitchFamily="18" charset="0"/>
              </a:rPr>
              <a:t>归并排序</a:t>
            </a:r>
            <a:r>
              <a:rPr lang="zh-CN" altLang="zh-CN" sz="2800" dirty="0">
                <a:ea typeface="宋体" panose="02010600030101010101" pitchFamily="2" charset="-122"/>
                <a:cs typeface="Times New Roman" panose="02020603050405020304" pitchFamily="18" charset="0"/>
              </a:rPr>
              <a:t>。</a:t>
            </a:r>
            <a:endParaRPr lang="zh-CN" altLang="zh-CN" sz="2800" dirty="0">
              <a:ea typeface="宋体" panose="02010600030101010101" pitchFamily="2" charset="-122"/>
              <a:cs typeface="Times New Roman" panose="02020603050405020304" pitchFamily="18" charset="0"/>
            </a:endParaRPr>
          </a:p>
          <a:p>
            <a:endParaRPr lang="zh-CN" altLang="en-US" sz="2800" dirty="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2806695" y="620688"/>
            <a:ext cx="3600400" cy="864096"/>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数组排序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82947" name="Rectangle 3"/>
          <p:cNvSpPr>
            <a:spLocks noChangeArrowheads="1"/>
          </p:cNvSpPr>
          <p:nvPr/>
        </p:nvSpPr>
        <p:spPr bwMode="auto">
          <a:xfrm>
            <a:off x="285720" y="1643050"/>
            <a:ext cx="8642350" cy="4862870"/>
          </a:xfrm>
          <a:prstGeom prst="rect">
            <a:avLst/>
          </a:prstGeom>
          <a:noFill/>
          <a:ln w="9525">
            <a:noFill/>
            <a:miter lim="800000"/>
          </a:ln>
        </p:spPr>
        <p:txBody>
          <a:bodyPr>
            <a:spAutoFit/>
          </a:bodyPr>
          <a:lstStyle/>
          <a:p>
            <a:pPr marL="457200" indent="-457200" algn="just">
              <a:buFont typeface="Wingdings" panose="05000000000000000000" pitchFamily="2" charset="2"/>
              <a:buChar char="l"/>
            </a:pPr>
            <a:r>
              <a:rPr lang="en-US" altLang="zh-CN" sz="2800" dirty="0" err="1" smtClean="0">
                <a:ea typeface="宋体" panose="02010600030101010101" pitchFamily="2" charset="-122"/>
                <a:cs typeface="Times New Roman" panose="02020603050405020304" pitchFamily="18" charset="0"/>
              </a:rPr>
              <a:t>java.util.Arrays</a:t>
            </a:r>
            <a:r>
              <a:rPr lang="zh-CN" altLang="en-US" sz="2800" dirty="0">
                <a:ea typeface="宋体" panose="02010600030101010101" pitchFamily="2" charset="-122"/>
                <a:cs typeface="Times New Roman" panose="02020603050405020304" pitchFamily="18" charset="0"/>
              </a:rPr>
              <a:t>类的</a:t>
            </a:r>
            <a:r>
              <a:rPr lang="en-US" altLang="zh-CN" sz="2800" dirty="0">
                <a:solidFill>
                  <a:schemeClr val="accent2"/>
                </a:solidFill>
                <a:ea typeface="宋体" panose="02010600030101010101" pitchFamily="2" charset="-122"/>
                <a:cs typeface="Times New Roman" panose="02020603050405020304" pitchFamily="18" charset="0"/>
              </a:rPr>
              <a:t>sort()</a:t>
            </a:r>
            <a:r>
              <a:rPr lang="zh-CN" altLang="en-US" sz="2800" dirty="0">
                <a:ea typeface="宋体" panose="02010600030101010101" pitchFamily="2" charset="-122"/>
                <a:cs typeface="Times New Roman" panose="02020603050405020304" pitchFamily="18" charset="0"/>
              </a:rPr>
              <a:t>方法提供了数组元素排序功能：</a:t>
            </a:r>
            <a:endParaRPr lang="zh-CN" altLang="en-US" sz="2800" dirty="0">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endParaRPr lang="zh-CN" altLang="en-US" sz="1600" dirty="0">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import </a:t>
            </a:r>
            <a:r>
              <a:rPr lang="en-US" altLang="zh-CN" sz="2400" dirty="0" err="1">
                <a:solidFill>
                  <a:srgbClr val="C00000"/>
                </a:solidFill>
                <a:ea typeface="宋体" panose="02010600030101010101" pitchFamily="2" charset="-122"/>
                <a:cs typeface="Times New Roman" panose="02020603050405020304" pitchFamily="18" charset="0"/>
              </a:rPr>
              <a:t>java.util</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public </a:t>
            </a:r>
            <a:r>
              <a:rPr lang="en-US" altLang="zh-CN" sz="2400" dirty="0">
                <a:solidFill>
                  <a:srgbClr val="C00000"/>
                </a:solidFill>
                <a:ea typeface="宋体" panose="02010600030101010101" pitchFamily="2" charset="-122"/>
                <a:cs typeface="Times New Roman" panose="02020603050405020304" pitchFamily="18" charset="0"/>
              </a:rPr>
              <a:t>class Sort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public </a:t>
            </a:r>
            <a:r>
              <a:rPr lang="en-US" altLang="zh-CN" sz="2400" dirty="0">
                <a:solidFill>
                  <a:srgbClr val="C00000"/>
                </a:solidFill>
                <a:ea typeface="宋体" panose="02010600030101010101" pitchFamily="2" charset="-122"/>
                <a:cs typeface="Times New Roman" panose="02020603050405020304" pitchFamily="18" charset="0"/>
              </a:rPr>
              <a:t>static void main(String[] </a:t>
            </a:r>
            <a:r>
              <a:rPr lang="en-US" altLang="zh-CN" sz="2400" dirty="0" err="1">
                <a:solidFill>
                  <a:srgbClr val="C00000"/>
                </a:solidFill>
                <a:ea typeface="宋体" panose="02010600030101010101" pitchFamily="2" charset="-122"/>
                <a:cs typeface="Times New Roman" panose="02020603050405020304" pitchFamily="18" charset="0"/>
              </a:rPr>
              <a:t>args</a:t>
            </a:r>
            <a:r>
              <a:rPr lang="en-US" altLang="zh-CN" sz="2400" dirty="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int</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a:solidFill>
                  <a:srgbClr val="C00000"/>
                </a:solidFill>
                <a:ea typeface="宋体" panose="02010600030101010101" pitchFamily="2" charset="-122"/>
                <a:cs typeface="Times New Roman" panose="02020603050405020304" pitchFamily="18" charset="0"/>
              </a:rPr>
              <a:t>[] number = {5,900,1,5,77,30,64,700};</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Arrays.sort</a:t>
            </a:r>
            <a:r>
              <a:rPr lang="en-US" altLang="zh-CN" sz="2400" dirty="0" smtClean="0">
                <a:solidFill>
                  <a:srgbClr val="C00000"/>
                </a:solidFill>
                <a:ea typeface="宋体" panose="02010600030101010101" pitchFamily="2" charset="-122"/>
                <a:cs typeface="Times New Roman" panose="02020603050405020304" pitchFamily="18" charset="0"/>
              </a:rPr>
              <a:t>(number</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for(</a:t>
            </a:r>
            <a:r>
              <a:rPr lang="en-US" altLang="zh-CN" sz="2400" dirty="0" err="1" smtClean="0">
                <a:solidFill>
                  <a:srgbClr val="C00000"/>
                </a:solidFill>
                <a:ea typeface="宋体" panose="02010600030101010101" pitchFamily="2" charset="-122"/>
                <a:cs typeface="Times New Roman" panose="02020603050405020304" pitchFamily="18" charset="0"/>
              </a:rPr>
              <a:t>int</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 0;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 &lt; </a:t>
            </a:r>
            <a:r>
              <a:rPr lang="en-US" altLang="zh-CN" sz="2400" dirty="0" err="1">
                <a:solidFill>
                  <a:srgbClr val="C00000"/>
                </a:solidFill>
                <a:ea typeface="宋体" panose="02010600030101010101" pitchFamily="2" charset="-122"/>
                <a:cs typeface="Times New Roman" panose="02020603050405020304" pitchFamily="18" charset="0"/>
              </a:rPr>
              <a:t>number.length</a:t>
            </a: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err="1">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a:solidFill>
                  <a:srgbClr val="C00000"/>
                </a:solidFill>
                <a:ea typeface="宋体" panose="02010600030101010101" pitchFamily="2" charset="-122"/>
                <a:cs typeface="Times New Roman" panose="02020603050405020304" pitchFamily="18" charset="0"/>
              </a:rPr>
              <a:t>			</a:t>
            </a: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err="1" smtClean="0">
                <a:solidFill>
                  <a:srgbClr val="C00000"/>
                </a:solidFill>
                <a:ea typeface="宋体" panose="02010600030101010101" pitchFamily="2" charset="-122"/>
                <a:cs typeface="Times New Roman" panose="02020603050405020304" pitchFamily="18" charset="0"/>
              </a:rPr>
              <a:t>System.out.println</a:t>
            </a:r>
            <a:r>
              <a:rPr lang="en-US" altLang="zh-CN" sz="2400" dirty="0" smtClean="0">
                <a:solidFill>
                  <a:srgbClr val="C00000"/>
                </a:solidFill>
                <a:ea typeface="宋体" panose="02010600030101010101" pitchFamily="2" charset="-122"/>
                <a:cs typeface="Times New Roman" panose="02020603050405020304" pitchFamily="18" charset="0"/>
              </a:rPr>
              <a:t>(number[</a:t>
            </a:r>
            <a:r>
              <a:rPr lang="en-US" altLang="zh-CN" sz="2400" dirty="0" err="1" smtClean="0">
                <a:solidFill>
                  <a:srgbClr val="C00000"/>
                </a:solidFill>
                <a:ea typeface="宋体" panose="02010600030101010101" pitchFamily="2" charset="-122"/>
                <a:cs typeface="Times New Roman" panose="02020603050405020304" pitchFamily="18" charset="0"/>
              </a:rPr>
              <a:t>i</a:t>
            </a:r>
            <a:r>
              <a:rPr lang="en-US" altLang="zh-CN" sz="2400" dirty="0">
                <a:solidFill>
                  <a:srgbClr val="C00000"/>
                </a:solidFill>
                <a:ea typeface="宋体" panose="02010600030101010101" pitchFamily="2" charset="-122"/>
                <a:cs typeface="Times New Roman" panose="02020603050405020304" pitchFamily="18" charset="0"/>
              </a:rPr>
              <a:t>]);</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a:t>
            </a:r>
            <a:r>
              <a:rPr lang="en-US" altLang="zh-CN" sz="2400" dirty="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buFont typeface="Wingdings" panose="05000000000000000000" pitchFamily="2" charset="2"/>
              <a:buNone/>
            </a:pPr>
            <a:r>
              <a:rPr lang="en-US" altLang="zh-CN" sz="2400" dirty="0" smtClean="0">
                <a:solidFill>
                  <a:srgbClr val="C00000"/>
                </a:solidFill>
                <a:ea typeface="宋体" panose="02010600030101010101" pitchFamily="2" charset="-122"/>
                <a:cs typeface="Times New Roman" panose="02020603050405020304" pitchFamily="18" charset="0"/>
              </a:rPr>
              <a:t>	}</a:t>
            </a:r>
            <a:endParaRPr lang="en-US" altLang="zh-CN" sz="2400" dirty="0">
              <a:solidFill>
                <a:srgbClr val="C00000"/>
              </a:solidFill>
              <a:ea typeface="宋体" panose="02010600030101010101" pitchFamily="2" charset="-122"/>
              <a:cs typeface="Times New Roman" panose="02020603050405020304" pitchFamily="18" charset="0"/>
            </a:endParaRPr>
          </a:p>
          <a:p>
            <a:pPr marL="457200" indent="-457200" algn="just"/>
            <a:r>
              <a:rPr lang="en-US" altLang="zh-CN" dirty="0">
                <a:ea typeface="宋体" panose="02010600030101010101" pitchFamily="2" charset="-122"/>
                <a:cs typeface="Times New Roman" panose="02020603050405020304" pitchFamily="18" charset="0"/>
              </a:rPr>
              <a:t>    </a:t>
            </a:r>
            <a:endParaRPr lang="en-US" altLang="zh-CN" dirty="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528" y="1151008"/>
            <a:ext cx="4896544" cy="400110"/>
          </a:xfrm>
          <a:prstGeom prst="rect">
            <a:avLst/>
          </a:prstGeom>
        </p:spPr>
        <p:txBody>
          <a:bodyPr wrap="square">
            <a:spAutoFit/>
          </a:bodyPr>
          <a:lstStyle/>
          <a:p>
            <a:r>
              <a:rPr lang="zh-CN" altLang="en-US" sz="2000" b="1" dirty="0" smtClean="0">
                <a:ea typeface="宋体" panose="02010600030101010101" pitchFamily="2" charset="-122"/>
              </a:rPr>
              <a:t>数据结构</a:t>
            </a:r>
            <a:r>
              <a:rPr lang="zh-CN" altLang="en-US" sz="2000" b="1" dirty="0">
                <a:ea typeface="宋体" panose="02010600030101010101" pitchFamily="2" charset="-122"/>
              </a:rPr>
              <a:t>与算法分析</a:t>
            </a:r>
            <a:r>
              <a:rPr lang="en-US" altLang="zh-CN" sz="2000" b="1" dirty="0">
                <a:ea typeface="宋体" panose="02010600030101010101" pitchFamily="2" charset="-122"/>
              </a:rPr>
              <a:t>Java</a:t>
            </a:r>
            <a:r>
              <a:rPr lang="zh-CN" altLang="en-US" sz="2000" b="1" dirty="0">
                <a:ea typeface="宋体" panose="02010600030101010101" pitchFamily="2" charset="-122"/>
              </a:rPr>
              <a:t>语言描述（第</a:t>
            </a:r>
            <a:r>
              <a:rPr lang="en-US" altLang="zh-CN" sz="2000" b="1" dirty="0">
                <a:ea typeface="宋体" panose="02010600030101010101" pitchFamily="2" charset="-122"/>
              </a:rPr>
              <a:t>2</a:t>
            </a:r>
            <a:r>
              <a:rPr lang="zh-CN" altLang="en-US" sz="2000" b="1" dirty="0">
                <a:ea typeface="宋体" panose="02010600030101010101" pitchFamily="2" charset="-122"/>
              </a:rPr>
              <a:t>版）</a:t>
            </a:r>
            <a:endParaRPr lang="zh-CN" altLang="en-US" sz="2000" b="1" dirty="0">
              <a:ea typeface="宋体" panose="02010600030101010101" pitchFamily="2" charset="-122"/>
            </a:endParaRPr>
          </a:p>
        </p:txBody>
      </p:sp>
      <p:sp>
        <p:nvSpPr>
          <p:cNvPr id="3" name="矩形 2"/>
          <p:cNvSpPr/>
          <p:nvPr/>
        </p:nvSpPr>
        <p:spPr>
          <a:xfrm>
            <a:off x="323528" y="1525130"/>
            <a:ext cx="4572000" cy="369332"/>
          </a:xfrm>
          <a:prstGeom prst="rect">
            <a:avLst/>
          </a:prstGeom>
        </p:spPr>
        <p:txBody>
          <a:bodyPr>
            <a:spAutoFit/>
          </a:bodyPr>
          <a:lstStyle/>
          <a:p>
            <a:r>
              <a:rPr lang="en-US" altLang="zh-CN" dirty="0" smtClean="0">
                <a:ea typeface="宋体" panose="02010600030101010101" pitchFamily="2" charset="-122"/>
              </a:rPr>
              <a:t>[</a:t>
            </a:r>
            <a:r>
              <a:rPr lang="zh-CN" altLang="en-US" dirty="0">
                <a:ea typeface="宋体" panose="02010600030101010101" pitchFamily="2" charset="-122"/>
              </a:rPr>
              <a:t>美</a:t>
            </a:r>
            <a:r>
              <a:rPr lang="en-US" altLang="zh-CN" dirty="0">
                <a:ea typeface="宋体" panose="02010600030101010101" pitchFamily="2" charset="-122"/>
              </a:rPr>
              <a:t>] </a:t>
            </a:r>
            <a:r>
              <a:rPr lang="zh-CN" altLang="en-US" dirty="0">
                <a:ea typeface="宋体" panose="02010600030101010101" pitchFamily="2" charset="-122"/>
                <a:hlinkClick r:id="rId1"/>
              </a:rPr>
              <a:t>卡拉罗</a:t>
            </a:r>
            <a:r>
              <a:rPr lang="zh-CN" altLang="en-US" dirty="0">
                <a:ea typeface="宋体" panose="02010600030101010101" pitchFamily="2" charset="-122"/>
              </a:rPr>
              <a:t>（</a:t>
            </a:r>
            <a:r>
              <a:rPr lang="en-US" altLang="zh-CN" dirty="0" err="1">
                <a:ea typeface="宋体" panose="02010600030101010101" pitchFamily="2" charset="-122"/>
                <a:hlinkClick r:id="rId2"/>
              </a:rPr>
              <a:t>Carrano,F.M</a:t>
            </a:r>
            <a:r>
              <a:rPr lang="en-US" altLang="zh-CN" dirty="0">
                <a:ea typeface="宋体" panose="02010600030101010101" pitchFamily="2" charset="-122"/>
                <a:hlinkClick r:id="rId2"/>
              </a:rPr>
              <a:t>.</a:t>
            </a:r>
            <a:r>
              <a:rPr lang="zh-CN" altLang="en-US" dirty="0">
                <a:ea typeface="宋体" panose="02010600030101010101" pitchFamily="2" charset="-122"/>
              </a:rPr>
              <a:t>） 著 </a:t>
            </a:r>
            <a:r>
              <a:rPr lang="zh-CN" altLang="en-US" dirty="0">
                <a:ea typeface="宋体" panose="02010600030101010101" pitchFamily="2" charset="-122"/>
                <a:hlinkClick r:id="rId3"/>
              </a:rPr>
              <a:t>金名</a:t>
            </a:r>
            <a:r>
              <a:rPr lang="zh-CN" altLang="en-US" dirty="0">
                <a:ea typeface="宋体" panose="02010600030101010101" pitchFamily="2" charset="-122"/>
              </a:rPr>
              <a:t>，等 译</a:t>
            </a:r>
            <a:endParaRPr lang="zh-CN" altLang="en-US" dirty="0">
              <a:ea typeface="宋体" panose="02010600030101010101" pitchFamily="2"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1919774"/>
            <a:ext cx="3312368" cy="4704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6300192" y="1305444"/>
            <a:ext cx="1723549" cy="400110"/>
          </a:xfrm>
          <a:prstGeom prst="rect">
            <a:avLst/>
          </a:prstGeom>
        </p:spPr>
        <p:txBody>
          <a:bodyPr wrap="none">
            <a:spAutoFit/>
          </a:bodyPr>
          <a:lstStyle/>
          <a:p>
            <a:r>
              <a:rPr lang="zh-CN" altLang="en-US" sz="2000" b="1" dirty="0">
                <a:ea typeface="宋体" panose="02010600030101010101" pitchFamily="2" charset="-122"/>
              </a:rPr>
              <a:t>大话数据结构</a:t>
            </a:r>
            <a:endParaRPr lang="zh-CN" altLang="en-US" sz="2000" b="1" dirty="0">
              <a:ea typeface="宋体" panose="02010600030101010101" pitchFamily="2" charset="-122"/>
            </a:endParaRPr>
          </a:p>
        </p:txBody>
      </p:sp>
      <p:sp>
        <p:nvSpPr>
          <p:cNvPr id="5" name="矩形 4"/>
          <p:cNvSpPr/>
          <p:nvPr/>
        </p:nvSpPr>
        <p:spPr>
          <a:xfrm>
            <a:off x="6290683" y="1735109"/>
            <a:ext cx="2286000" cy="369332"/>
          </a:xfrm>
          <a:prstGeom prst="rect">
            <a:avLst/>
          </a:prstGeom>
        </p:spPr>
        <p:txBody>
          <a:bodyPr wrap="square">
            <a:spAutoFit/>
          </a:bodyPr>
          <a:lstStyle/>
          <a:p>
            <a:r>
              <a:rPr lang="zh-CN" altLang="en-US" dirty="0" smtClean="0">
                <a:ea typeface="宋体" panose="02010600030101010101" pitchFamily="2" charset="-122"/>
              </a:rPr>
              <a:t>作 者：</a:t>
            </a:r>
            <a:r>
              <a:rPr lang="zh-CN" altLang="en-US" dirty="0" smtClean="0">
                <a:ea typeface="宋体" panose="02010600030101010101" pitchFamily="2" charset="-122"/>
                <a:hlinkClick r:id="rId5"/>
              </a:rPr>
              <a:t>程</a:t>
            </a:r>
            <a:r>
              <a:rPr lang="zh-CN" altLang="en-US" dirty="0">
                <a:ea typeface="宋体" panose="02010600030101010101" pitchFamily="2" charset="-122"/>
                <a:hlinkClick r:id="rId5"/>
              </a:rPr>
              <a:t>杰</a:t>
            </a:r>
            <a:r>
              <a:rPr lang="zh-CN" altLang="en-US" dirty="0">
                <a:ea typeface="宋体" panose="02010600030101010101" pitchFamily="2" charset="-122"/>
              </a:rPr>
              <a:t> 著</a:t>
            </a:r>
            <a:endParaRPr lang="zh-CN" altLang="en-US" dirty="0">
              <a:ea typeface="宋体" panose="02010600030101010101" pitchFamily="2" charset="-122"/>
            </a:endParaRPr>
          </a:p>
        </p:txBody>
      </p: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20072" y="2104441"/>
            <a:ext cx="3220924" cy="45144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1520" y="1268760"/>
            <a:ext cx="8725528" cy="4896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75656" y="1124744"/>
            <a:ext cx="6336704" cy="584775"/>
          </a:xfrm>
          <a:prstGeom prst="rect">
            <a:avLst/>
          </a:prstGeom>
          <a:noFill/>
        </p:spPr>
        <p:txBody>
          <a:bodyPr wrap="square" rtlCol="0">
            <a:spAutoFit/>
          </a:bodyPr>
          <a:lstStyle/>
          <a:p>
            <a:r>
              <a:rPr lang="en-US" altLang="zh-CN" sz="3200" b="1" dirty="0" smtClean="0">
                <a:latin typeface="宋体" panose="02010600030101010101" pitchFamily="2" charset="-122"/>
                <a:ea typeface="宋体" panose="02010600030101010101" pitchFamily="2" charset="-122"/>
              </a:rPr>
              <a:t>IT</a:t>
            </a:r>
            <a:r>
              <a:rPr lang="zh-CN" altLang="en-US" sz="3200" b="1" dirty="0" smtClean="0">
                <a:latin typeface="宋体" panose="02010600030101010101" pitchFamily="2" charset="-122"/>
                <a:ea typeface="宋体" panose="02010600030101010101" pitchFamily="2" charset="-122"/>
              </a:rPr>
              <a:t>定律之计算机行业发展规律</a:t>
            </a:r>
            <a:endParaRPr lang="zh-CN" altLang="en-US" sz="3200" b="1" dirty="0">
              <a:latin typeface="宋体" panose="02010600030101010101" pitchFamily="2" charset="-122"/>
              <a:ea typeface="宋体" panose="02010600030101010101" pitchFamily="2" charset="-122"/>
            </a:endParaRPr>
          </a:p>
        </p:txBody>
      </p:sp>
      <p:sp>
        <p:nvSpPr>
          <p:cNvPr id="5" name="TextBox 4"/>
          <p:cNvSpPr txBox="1"/>
          <p:nvPr/>
        </p:nvSpPr>
        <p:spPr>
          <a:xfrm>
            <a:off x="1187624" y="2132856"/>
            <a:ext cx="7056784"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摩尔定律</a:t>
            </a:r>
            <a:r>
              <a:rPr lang="en-US" altLang="zh-CN" sz="2800" dirty="0" smtClean="0">
                <a:ea typeface="宋体" panose="02010600030101010101" pitchFamily="2" charset="-122"/>
              </a:rPr>
              <a:t>(Moore’s Law</a:t>
            </a:r>
            <a:r>
              <a:rPr lang="en-US" altLang="zh-CN" sz="2800" dirty="0">
                <a:ea typeface="宋体" panose="02010600030101010101" pitchFamily="2" charset="-122"/>
              </a:rPr>
              <a:t>)</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安迪</a:t>
            </a:r>
            <a:r>
              <a:rPr lang="en-US" altLang="zh-CN" sz="2800" dirty="0" smtClean="0">
                <a:ea typeface="宋体" panose="02010600030101010101" pitchFamily="2" charset="-122"/>
              </a:rPr>
              <a:t>-</a:t>
            </a:r>
            <a:r>
              <a:rPr lang="zh-CN" altLang="en-US" sz="2800" dirty="0" smtClean="0">
                <a:ea typeface="宋体" panose="02010600030101010101" pitchFamily="2" charset="-122"/>
              </a:rPr>
              <a:t>比尔定律</a:t>
            </a:r>
            <a:r>
              <a:rPr lang="en-US" altLang="zh-CN" sz="2800" dirty="0" smtClean="0">
                <a:ea typeface="宋体" panose="02010600030101010101" pitchFamily="2" charset="-122"/>
              </a:rPr>
              <a:t>(Andy and Bill’s Law)</a:t>
            </a:r>
            <a:endParaRPr lang="en-US" altLang="zh-CN" sz="2800" dirty="0" smtClean="0">
              <a:ea typeface="宋体" panose="02010600030101010101" pitchFamily="2" charset="-122"/>
            </a:endParaRPr>
          </a:p>
          <a:p>
            <a:pPr marL="285750" indent="-285750">
              <a:lnSpc>
                <a:spcPct val="150000"/>
              </a:lnSpc>
              <a:buFont typeface="Wingdings" panose="05000000000000000000" pitchFamily="2" charset="2"/>
              <a:buChar char="Ø"/>
            </a:pPr>
            <a:r>
              <a:rPr lang="zh-CN" altLang="en-US" sz="2800" dirty="0" smtClean="0">
                <a:ea typeface="宋体" panose="02010600030101010101" pitchFamily="2" charset="-122"/>
              </a:rPr>
              <a:t>反摩尔定律</a:t>
            </a:r>
            <a:r>
              <a:rPr lang="en-US" altLang="zh-CN" sz="2800" dirty="0" smtClean="0">
                <a:ea typeface="宋体" panose="02010600030101010101" pitchFamily="2" charset="-122"/>
              </a:rPr>
              <a:t>(Reverse Moore’s Law)</a:t>
            </a:r>
            <a:endParaRPr lang="zh-CN" altLang="en-US" sz="28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shkstart\Desktop\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181"/>
            <a:ext cx="9144000" cy="64533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shkstart\Desktop\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88" y="8300"/>
            <a:ext cx="9136112" cy="64727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shkstart\Desktop\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492" y="12575"/>
            <a:ext cx="9131507" cy="6469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shkstart\Desktop\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Users\shkstart\Desktop\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01" y="0"/>
            <a:ext cx="9138899" cy="64637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C:\Users\shkstart\Desktop\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34" y="0"/>
            <a:ext cx="9160933" cy="64902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圆角矩形 94"/>
          <p:cNvSpPr/>
          <p:nvPr/>
        </p:nvSpPr>
        <p:spPr>
          <a:xfrm>
            <a:off x="2098124" y="4149661"/>
            <a:ext cx="621799" cy="95017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96" name="TextBox 95"/>
          <p:cNvSpPr txBox="1"/>
          <p:nvPr/>
        </p:nvSpPr>
        <p:spPr>
          <a:xfrm>
            <a:off x="4635718" y="44624"/>
            <a:ext cx="4316336" cy="646331"/>
          </a:xfrm>
          <a:prstGeom prst="rect">
            <a:avLst/>
          </a:prstGeom>
          <a:noFill/>
        </p:spPr>
        <p:txBody>
          <a:bodyPr wrap="square" rtlCol="0">
            <a:spAutoFit/>
          </a:bodyPr>
          <a:lstStyle/>
          <a:p>
            <a:r>
              <a:rPr lang="en-US" altLang="zh-CN" sz="36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Java</a:t>
            </a:r>
            <a:r>
              <a:rPr lang="zh-CN" altLang="en-US" sz="3600" b="1" dirty="0" smtClean="0">
                <a:solidFill>
                  <a:srgbClr val="FFFF00"/>
                </a:solidFill>
                <a:latin typeface="Courier New" panose="02070309020205020404" pitchFamily="49" charset="0"/>
                <a:ea typeface="宋体" panose="02010600030101010101" pitchFamily="2" charset="-122"/>
                <a:cs typeface="Courier New" panose="02070309020205020404" pitchFamily="49" charset="0"/>
              </a:rPr>
              <a:t>基础知识图解</a:t>
            </a:r>
            <a:endParaRPr lang="zh-CN" altLang="en-US" sz="3600" b="1" dirty="0">
              <a:solidFill>
                <a:srgbClr val="FFFF00"/>
              </a:solidFill>
              <a:latin typeface="Courier New" panose="02070309020205020404" pitchFamily="49" charset="0"/>
              <a:ea typeface="宋体" panose="02010600030101010101" pitchFamily="2" charset="-122"/>
              <a:cs typeface="Courier New" panose="02070309020205020404" pitchFamily="49" charset="0"/>
            </a:endParaRPr>
          </a:p>
        </p:txBody>
      </p:sp>
      <p:sp>
        <p:nvSpPr>
          <p:cNvPr id="97" name="圆角矩形 96"/>
          <p:cNvSpPr/>
          <p:nvPr/>
        </p:nvSpPr>
        <p:spPr>
          <a:xfrm>
            <a:off x="1838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99" name="圆角矩形 98"/>
          <p:cNvSpPr/>
          <p:nvPr/>
        </p:nvSpPr>
        <p:spPr>
          <a:xfrm>
            <a:off x="2056010" y="1424608"/>
            <a:ext cx="145536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00" name="圆角矩形 99"/>
          <p:cNvSpPr/>
          <p:nvPr/>
        </p:nvSpPr>
        <p:spPr>
          <a:xfrm>
            <a:off x="5584402" y="141277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1" name="圆角矩形 120"/>
          <p:cNvSpPr/>
          <p:nvPr/>
        </p:nvSpPr>
        <p:spPr>
          <a:xfrm>
            <a:off x="4704257" y="2420888"/>
            <a:ext cx="89982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7" name="圆角矩形 126"/>
          <p:cNvSpPr/>
          <p:nvPr/>
        </p:nvSpPr>
        <p:spPr>
          <a:xfrm>
            <a:off x="6723289" y="2420888"/>
            <a:ext cx="9361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8" name="圆角矩形 127"/>
          <p:cNvSpPr/>
          <p:nvPr/>
        </p:nvSpPr>
        <p:spPr>
          <a:xfrm>
            <a:off x="5755193" y="2420888"/>
            <a:ext cx="85290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29" name="圆角矩形 128"/>
          <p:cNvSpPr/>
          <p:nvPr/>
        </p:nvSpPr>
        <p:spPr>
          <a:xfrm>
            <a:off x="7837449" y="2420888"/>
            <a:ext cx="73501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0" name="圆角矩形 129"/>
          <p:cNvSpPr/>
          <p:nvPr/>
        </p:nvSpPr>
        <p:spPr>
          <a:xfrm>
            <a:off x="5548670" y="3429000"/>
            <a:ext cx="1800562" cy="432048"/>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1" name="圆角矩形 130"/>
          <p:cNvSpPr/>
          <p:nvPr/>
        </p:nvSpPr>
        <p:spPr>
          <a:xfrm>
            <a:off x="7954801" y="4243927"/>
            <a:ext cx="917966"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32" name="圆角矩形 131"/>
          <p:cNvSpPr/>
          <p:nvPr/>
        </p:nvSpPr>
        <p:spPr>
          <a:xfrm>
            <a:off x="4009150" y="4222587"/>
            <a:ext cx="929716" cy="340311"/>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58" name="圆角矩形 157"/>
          <p:cNvSpPr/>
          <p:nvPr/>
        </p:nvSpPr>
        <p:spPr>
          <a:xfrm>
            <a:off x="7143489" y="4228965"/>
            <a:ext cx="524855"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0" name="圆角矩形 159"/>
          <p:cNvSpPr/>
          <p:nvPr/>
        </p:nvSpPr>
        <p:spPr>
          <a:xfrm>
            <a:off x="6278876" y="4206563"/>
            <a:ext cx="669388" cy="55221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1" name="圆角矩形 160"/>
          <p:cNvSpPr/>
          <p:nvPr/>
        </p:nvSpPr>
        <p:spPr>
          <a:xfrm>
            <a:off x="5080346" y="4246349"/>
            <a:ext cx="97361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2" name="圆角矩形 161"/>
          <p:cNvSpPr/>
          <p:nvPr/>
        </p:nvSpPr>
        <p:spPr>
          <a:xfrm>
            <a:off x="5240809" y="4862046"/>
            <a:ext cx="144016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3" name="圆角矩形 162"/>
          <p:cNvSpPr/>
          <p:nvPr/>
        </p:nvSpPr>
        <p:spPr>
          <a:xfrm>
            <a:off x="7982531"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64" name="圆角矩形 163"/>
          <p:cNvSpPr/>
          <p:nvPr/>
        </p:nvSpPr>
        <p:spPr>
          <a:xfrm>
            <a:off x="7258452"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89" name="圆角矩形 188"/>
          <p:cNvSpPr/>
          <p:nvPr/>
        </p:nvSpPr>
        <p:spPr>
          <a:xfrm>
            <a:off x="6759743" y="5877272"/>
            <a:ext cx="39123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0" name="圆角矩形 189"/>
          <p:cNvSpPr/>
          <p:nvPr/>
        </p:nvSpPr>
        <p:spPr>
          <a:xfrm>
            <a:off x="5842785" y="5877272"/>
            <a:ext cx="81054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1" name="圆角矩形 190"/>
          <p:cNvSpPr/>
          <p:nvPr/>
        </p:nvSpPr>
        <p:spPr>
          <a:xfrm>
            <a:off x="5080346"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2" name="圆角矩形 191"/>
          <p:cNvSpPr/>
          <p:nvPr/>
        </p:nvSpPr>
        <p:spPr>
          <a:xfrm>
            <a:off x="3910353" y="5863217"/>
            <a:ext cx="102851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3" name="圆角矩形 192"/>
          <p:cNvSpPr/>
          <p:nvPr/>
        </p:nvSpPr>
        <p:spPr>
          <a:xfrm>
            <a:off x="3110738" y="587727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4" name="圆角矩形 193"/>
          <p:cNvSpPr/>
          <p:nvPr/>
        </p:nvSpPr>
        <p:spPr>
          <a:xfrm>
            <a:off x="2273302" y="5877272"/>
            <a:ext cx="646804"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195" name="圆角矩形 194"/>
          <p:cNvSpPr/>
          <p:nvPr/>
        </p:nvSpPr>
        <p:spPr>
          <a:xfrm>
            <a:off x="35496" y="5877272"/>
            <a:ext cx="1354123" cy="4320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06" name="圆角矩形 205"/>
          <p:cNvSpPr/>
          <p:nvPr/>
        </p:nvSpPr>
        <p:spPr>
          <a:xfrm>
            <a:off x="2098124" y="222216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08" name="TextBox 207"/>
          <p:cNvSpPr txBox="1"/>
          <p:nvPr/>
        </p:nvSpPr>
        <p:spPr>
          <a:xfrm>
            <a:off x="183802" y="1459523"/>
            <a:ext cx="1584176"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发展历程</a:t>
            </a:r>
            <a:endParaRPr lang="zh-CN" altLang="en-US" sz="1600" dirty="0">
              <a:ea typeface="宋体" panose="02010600030101010101" pitchFamily="2" charset="-122"/>
              <a:cs typeface="Times New Roman" panose="02020603050405020304" pitchFamily="18" charset="0"/>
            </a:endParaRPr>
          </a:p>
        </p:txBody>
      </p:sp>
      <p:sp>
        <p:nvSpPr>
          <p:cNvPr id="210" name="TextBox 209"/>
          <p:cNvSpPr txBox="1"/>
          <p:nvPr/>
        </p:nvSpPr>
        <p:spPr>
          <a:xfrm>
            <a:off x="2072520" y="1477000"/>
            <a:ext cx="1491368"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环境搭建</a:t>
            </a:r>
            <a:endParaRPr lang="zh-CN" altLang="en-US" sz="1600" dirty="0">
              <a:ea typeface="宋体" panose="02010600030101010101" pitchFamily="2" charset="-122"/>
              <a:cs typeface="Times New Roman" panose="02020603050405020304" pitchFamily="18" charset="0"/>
            </a:endParaRPr>
          </a:p>
        </p:txBody>
      </p:sp>
      <p:sp>
        <p:nvSpPr>
          <p:cNvPr id="212" name="TextBox 211"/>
          <p:cNvSpPr txBox="1"/>
          <p:nvPr/>
        </p:nvSpPr>
        <p:spPr>
          <a:xfrm>
            <a:off x="5638543" y="1445421"/>
            <a:ext cx="1440160"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基础程序设计</a:t>
            </a:r>
            <a:endParaRPr lang="zh-CN" altLang="en-US" sz="1600" dirty="0">
              <a:ea typeface="宋体" panose="02010600030101010101" pitchFamily="2" charset="-122"/>
              <a:cs typeface="Times New Roman" panose="02020603050405020304" pitchFamily="18" charset="0"/>
            </a:endParaRPr>
          </a:p>
        </p:txBody>
      </p:sp>
      <p:sp>
        <p:nvSpPr>
          <p:cNvPr id="214" name="TextBox 213"/>
          <p:cNvSpPr txBox="1"/>
          <p:nvPr/>
        </p:nvSpPr>
        <p:spPr>
          <a:xfrm>
            <a:off x="4629519" y="2492896"/>
            <a:ext cx="1098899"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数据类型</a:t>
            </a:r>
            <a:endParaRPr lang="zh-CN" altLang="en-US" sz="1600" dirty="0">
              <a:ea typeface="宋体" panose="02010600030101010101" pitchFamily="2" charset="-122"/>
              <a:cs typeface="Times New Roman" panose="02020603050405020304" pitchFamily="18" charset="0"/>
            </a:endParaRPr>
          </a:p>
        </p:txBody>
      </p:sp>
      <p:sp>
        <p:nvSpPr>
          <p:cNvPr id="215" name="TextBox 214"/>
          <p:cNvSpPr txBox="1"/>
          <p:nvPr/>
        </p:nvSpPr>
        <p:spPr>
          <a:xfrm>
            <a:off x="6706881" y="2442374"/>
            <a:ext cx="110976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流程</a:t>
            </a:r>
            <a:r>
              <a:rPr lang="zh-CN" altLang="en-US" sz="1600" dirty="0" smtClean="0">
                <a:ea typeface="宋体" panose="02010600030101010101" pitchFamily="2" charset="-122"/>
                <a:cs typeface="Times New Roman" panose="02020603050405020304" pitchFamily="18" charset="0"/>
              </a:rPr>
              <a:t>控制</a:t>
            </a:r>
            <a:endParaRPr lang="zh-CN" altLang="en-US" sz="1600" dirty="0">
              <a:ea typeface="宋体" panose="02010600030101010101" pitchFamily="2" charset="-122"/>
              <a:cs typeface="Times New Roman" panose="02020603050405020304" pitchFamily="18" charset="0"/>
            </a:endParaRPr>
          </a:p>
        </p:txBody>
      </p:sp>
      <p:sp>
        <p:nvSpPr>
          <p:cNvPr id="216" name="TextBox 215"/>
          <p:cNvSpPr txBox="1"/>
          <p:nvPr/>
        </p:nvSpPr>
        <p:spPr>
          <a:xfrm>
            <a:off x="5766372" y="2438184"/>
            <a:ext cx="91306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运算符</a:t>
            </a:r>
            <a:endParaRPr lang="zh-CN" altLang="en-US" sz="1600" dirty="0">
              <a:ea typeface="宋体" panose="02010600030101010101" pitchFamily="2" charset="-122"/>
              <a:cs typeface="Times New Roman" panose="02020603050405020304" pitchFamily="18" charset="0"/>
            </a:endParaRPr>
          </a:p>
        </p:txBody>
      </p:sp>
      <p:sp>
        <p:nvSpPr>
          <p:cNvPr id="217" name="TextBox 216"/>
          <p:cNvSpPr txBox="1"/>
          <p:nvPr/>
        </p:nvSpPr>
        <p:spPr>
          <a:xfrm>
            <a:off x="7873723" y="2442374"/>
            <a:ext cx="698739"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数组</a:t>
            </a:r>
            <a:endParaRPr lang="zh-CN" altLang="en-US" sz="1600" dirty="0">
              <a:ea typeface="宋体" panose="02010600030101010101" pitchFamily="2" charset="-122"/>
              <a:cs typeface="Times New Roman" panose="02020603050405020304" pitchFamily="18" charset="0"/>
            </a:endParaRPr>
          </a:p>
        </p:txBody>
      </p:sp>
      <p:sp>
        <p:nvSpPr>
          <p:cNvPr id="218" name="TextBox 217"/>
          <p:cNvSpPr txBox="1"/>
          <p:nvPr/>
        </p:nvSpPr>
        <p:spPr>
          <a:xfrm>
            <a:off x="5652120" y="3504467"/>
            <a:ext cx="1711778" cy="369332"/>
          </a:xfrm>
          <a:prstGeom prst="rect">
            <a:avLst/>
          </a:prstGeom>
          <a:noFill/>
        </p:spPr>
        <p:txBody>
          <a:bodyPr wrap="square" rtlCol="0">
            <a:spAutoFit/>
          </a:bodyPr>
          <a:lstStyle/>
          <a:p>
            <a:r>
              <a:rPr lang="zh-CN" altLang="en-US" dirty="0" smtClean="0">
                <a:ea typeface="宋体" panose="02010600030101010101" pitchFamily="2" charset="-122"/>
                <a:cs typeface="Times New Roman" panose="02020603050405020304" pitchFamily="18" charset="0"/>
              </a:rPr>
              <a:t>面向对象</a:t>
            </a:r>
            <a:r>
              <a:rPr lang="zh-CN" altLang="en-US" dirty="0">
                <a:ea typeface="宋体" panose="02010600030101010101" pitchFamily="2" charset="-122"/>
                <a:cs typeface="Times New Roman" panose="02020603050405020304" pitchFamily="18" charset="0"/>
              </a:rPr>
              <a:t>编程</a:t>
            </a:r>
            <a:endParaRPr lang="zh-CN" altLang="en-US" dirty="0">
              <a:ea typeface="宋体" panose="02010600030101010101" pitchFamily="2" charset="-122"/>
              <a:cs typeface="Times New Roman" panose="02020603050405020304" pitchFamily="18" charset="0"/>
            </a:endParaRPr>
          </a:p>
        </p:txBody>
      </p:sp>
      <p:sp>
        <p:nvSpPr>
          <p:cNvPr id="219" name="TextBox 218"/>
          <p:cNvSpPr txBox="1"/>
          <p:nvPr/>
        </p:nvSpPr>
        <p:spPr>
          <a:xfrm>
            <a:off x="4009150" y="4236511"/>
            <a:ext cx="932483" cy="338554"/>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类</a:t>
            </a:r>
            <a:r>
              <a:rPr lang="en-US" altLang="zh-CN" sz="1600">
                <a:ea typeface="宋体" panose="02010600030101010101" pitchFamily="2" charset="-122"/>
                <a:cs typeface="Times New Roman" panose="02020603050405020304" pitchFamily="18" charset="0"/>
              </a:rPr>
              <a:t>/</a:t>
            </a:r>
            <a:r>
              <a:rPr lang="zh-CN" altLang="en-US" sz="1600" smtClean="0">
                <a:ea typeface="宋体" panose="02010600030101010101" pitchFamily="2" charset="-122"/>
                <a:cs typeface="Times New Roman" panose="02020603050405020304" pitchFamily="18" charset="0"/>
              </a:rPr>
              <a:t>对象</a:t>
            </a:r>
            <a:endParaRPr lang="zh-CN" altLang="en-US" sz="1600" dirty="0">
              <a:ea typeface="宋体" panose="02010600030101010101" pitchFamily="2" charset="-122"/>
              <a:cs typeface="Times New Roman" panose="02020603050405020304" pitchFamily="18" charset="0"/>
            </a:endParaRPr>
          </a:p>
        </p:txBody>
      </p:sp>
      <p:sp>
        <p:nvSpPr>
          <p:cNvPr id="220" name="TextBox 219"/>
          <p:cNvSpPr txBox="1"/>
          <p:nvPr/>
        </p:nvSpPr>
        <p:spPr>
          <a:xfrm>
            <a:off x="5045353" y="4290674"/>
            <a:ext cx="1043596" cy="338554"/>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类的结构</a:t>
            </a:r>
            <a:endParaRPr lang="zh-CN" altLang="en-US" sz="1600" dirty="0">
              <a:ea typeface="宋体" panose="02010600030101010101" pitchFamily="2" charset="-122"/>
              <a:cs typeface="Times New Roman" panose="02020603050405020304" pitchFamily="18" charset="0"/>
            </a:endParaRPr>
          </a:p>
        </p:txBody>
      </p:sp>
      <p:sp>
        <p:nvSpPr>
          <p:cNvPr id="221" name="TextBox 220"/>
          <p:cNvSpPr txBox="1"/>
          <p:nvPr/>
        </p:nvSpPr>
        <p:spPr>
          <a:xfrm>
            <a:off x="7943309" y="4293096"/>
            <a:ext cx="1008745"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设计模式</a:t>
            </a:r>
            <a:endParaRPr lang="zh-CN" altLang="en-US" sz="1600" dirty="0">
              <a:ea typeface="宋体" panose="02010600030101010101" pitchFamily="2" charset="-122"/>
              <a:cs typeface="Times New Roman" panose="02020603050405020304" pitchFamily="18" charset="0"/>
            </a:endParaRPr>
          </a:p>
        </p:txBody>
      </p:sp>
      <p:sp>
        <p:nvSpPr>
          <p:cNvPr id="222" name="TextBox 221"/>
          <p:cNvSpPr txBox="1"/>
          <p:nvPr/>
        </p:nvSpPr>
        <p:spPr>
          <a:xfrm>
            <a:off x="7122690" y="4242574"/>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接口</a:t>
            </a:r>
            <a:endParaRPr lang="zh-CN" altLang="en-US" sz="1600" dirty="0">
              <a:ea typeface="宋体" panose="02010600030101010101" pitchFamily="2" charset="-122"/>
              <a:cs typeface="Times New Roman" panose="02020603050405020304" pitchFamily="18" charset="0"/>
            </a:endParaRPr>
          </a:p>
        </p:txBody>
      </p:sp>
      <p:sp>
        <p:nvSpPr>
          <p:cNvPr id="223" name="TextBox 222"/>
          <p:cNvSpPr txBox="1"/>
          <p:nvPr/>
        </p:nvSpPr>
        <p:spPr>
          <a:xfrm>
            <a:off x="6324788" y="4152601"/>
            <a:ext cx="653395" cy="584775"/>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三</a:t>
            </a:r>
            <a:r>
              <a:rPr lang="zh-CN" altLang="en-US" sz="1600" dirty="0" smtClean="0">
                <a:ea typeface="宋体" panose="02010600030101010101" pitchFamily="2" charset="-122"/>
                <a:cs typeface="Times New Roman" panose="02020603050405020304" pitchFamily="18" charset="0"/>
              </a:rPr>
              <a:t>大特性</a:t>
            </a:r>
            <a:endParaRPr lang="zh-CN" altLang="en-US" sz="1600" dirty="0">
              <a:ea typeface="宋体" panose="02010600030101010101" pitchFamily="2" charset="-122"/>
              <a:cs typeface="Times New Roman" panose="02020603050405020304" pitchFamily="18" charset="0"/>
            </a:endParaRPr>
          </a:p>
        </p:txBody>
      </p:sp>
      <p:sp>
        <p:nvSpPr>
          <p:cNvPr id="224" name="TextBox 223"/>
          <p:cNvSpPr txBox="1"/>
          <p:nvPr/>
        </p:nvSpPr>
        <p:spPr>
          <a:xfrm>
            <a:off x="5267263" y="4908793"/>
            <a:ext cx="1413706"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应用程序开发</a:t>
            </a:r>
            <a:endParaRPr lang="zh-CN" altLang="en-US" sz="1600" dirty="0">
              <a:ea typeface="宋体" panose="02010600030101010101" pitchFamily="2" charset="-122"/>
              <a:cs typeface="Times New Roman" panose="02020603050405020304" pitchFamily="18" charset="0"/>
            </a:endParaRPr>
          </a:p>
        </p:txBody>
      </p:sp>
      <p:sp>
        <p:nvSpPr>
          <p:cNvPr id="225" name="TextBox 224"/>
          <p:cNvSpPr txBox="1"/>
          <p:nvPr/>
        </p:nvSpPr>
        <p:spPr>
          <a:xfrm>
            <a:off x="2273302" y="5926560"/>
            <a:ext cx="812219"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JDBC</a:t>
            </a:r>
            <a:endParaRPr lang="zh-CN" altLang="en-US" sz="1600" dirty="0">
              <a:ea typeface="宋体" panose="02010600030101010101" pitchFamily="2" charset="-122"/>
              <a:cs typeface="Times New Roman" panose="02020603050405020304" pitchFamily="18" charset="0"/>
            </a:endParaRPr>
          </a:p>
        </p:txBody>
      </p:sp>
      <p:sp>
        <p:nvSpPr>
          <p:cNvPr id="226" name="TextBox 225"/>
          <p:cNvSpPr txBox="1"/>
          <p:nvPr/>
        </p:nvSpPr>
        <p:spPr>
          <a:xfrm>
            <a:off x="3166540" y="5924019"/>
            <a:ext cx="617662"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集合</a:t>
            </a:r>
            <a:endParaRPr lang="zh-CN" altLang="en-US" sz="1600" dirty="0">
              <a:ea typeface="宋体" panose="02010600030101010101" pitchFamily="2" charset="-122"/>
              <a:cs typeface="Times New Roman" panose="02020603050405020304" pitchFamily="18" charset="0"/>
            </a:endParaRPr>
          </a:p>
        </p:txBody>
      </p:sp>
      <p:sp>
        <p:nvSpPr>
          <p:cNvPr id="227" name="TextBox 226"/>
          <p:cNvSpPr txBox="1"/>
          <p:nvPr/>
        </p:nvSpPr>
        <p:spPr>
          <a:xfrm>
            <a:off x="3982360" y="5901292"/>
            <a:ext cx="1025978"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异常处理</a:t>
            </a:r>
            <a:endParaRPr lang="zh-CN" altLang="en-US" sz="1600" dirty="0">
              <a:ea typeface="宋体" panose="02010600030101010101" pitchFamily="2" charset="-122"/>
              <a:cs typeface="Times New Roman" panose="02020603050405020304" pitchFamily="18" charset="0"/>
            </a:endParaRPr>
          </a:p>
        </p:txBody>
      </p:sp>
      <p:sp>
        <p:nvSpPr>
          <p:cNvPr id="228" name="TextBox 227"/>
          <p:cNvSpPr txBox="1"/>
          <p:nvPr/>
        </p:nvSpPr>
        <p:spPr>
          <a:xfrm>
            <a:off x="5110756" y="5877272"/>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类库</a:t>
            </a:r>
            <a:endParaRPr lang="zh-CN" altLang="en-US" sz="1600" dirty="0">
              <a:ea typeface="宋体" panose="02010600030101010101" pitchFamily="2" charset="-122"/>
              <a:cs typeface="Times New Roman" panose="02020603050405020304" pitchFamily="18" charset="0"/>
            </a:endParaRPr>
          </a:p>
        </p:txBody>
      </p:sp>
      <p:sp>
        <p:nvSpPr>
          <p:cNvPr id="229" name="TextBox 228"/>
          <p:cNvSpPr txBox="1"/>
          <p:nvPr/>
        </p:nvSpPr>
        <p:spPr>
          <a:xfrm>
            <a:off x="5854296" y="5901292"/>
            <a:ext cx="810226"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多线程</a:t>
            </a:r>
            <a:endParaRPr lang="zh-CN" altLang="en-US" sz="1600" dirty="0">
              <a:ea typeface="宋体" panose="02010600030101010101" pitchFamily="2" charset="-122"/>
              <a:cs typeface="Times New Roman" panose="02020603050405020304" pitchFamily="18" charset="0"/>
            </a:endParaRPr>
          </a:p>
        </p:txBody>
      </p:sp>
      <p:sp>
        <p:nvSpPr>
          <p:cNvPr id="230" name="TextBox 229"/>
          <p:cNvSpPr txBox="1"/>
          <p:nvPr/>
        </p:nvSpPr>
        <p:spPr>
          <a:xfrm>
            <a:off x="6783449" y="5909963"/>
            <a:ext cx="452847" cy="346771"/>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IO</a:t>
            </a:r>
            <a:endParaRPr lang="zh-CN" altLang="en-US" sz="1600" dirty="0">
              <a:ea typeface="宋体" panose="02010600030101010101" pitchFamily="2" charset="-122"/>
              <a:cs typeface="Times New Roman" panose="02020603050405020304" pitchFamily="18" charset="0"/>
            </a:endParaRPr>
          </a:p>
        </p:txBody>
      </p:sp>
      <p:sp>
        <p:nvSpPr>
          <p:cNvPr id="231" name="TextBox 230"/>
          <p:cNvSpPr txBox="1"/>
          <p:nvPr/>
        </p:nvSpPr>
        <p:spPr>
          <a:xfrm>
            <a:off x="7270996" y="5918181"/>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反射</a:t>
            </a:r>
            <a:endParaRPr lang="zh-CN" altLang="en-US" sz="1600" dirty="0">
              <a:ea typeface="宋体" panose="02010600030101010101" pitchFamily="2" charset="-122"/>
              <a:cs typeface="Times New Roman" panose="02020603050405020304" pitchFamily="18" charset="0"/>
            </a:endParaRPr>
          </a:p>
        </p:txBody>
      </p:sp>
      <p:sp>
        <p:nvSpPr>
          <p:cNvPr id="232" name="TextBox 231"/>
          <p:cNvSpPr txBox="1"/>
          <p:nvPr/>
        </p:nvSpPr>
        <p:spPr>
          <a:xfrm>
            <a:off x="7986786" y="5924019"/>
            <a:ext cx="617662"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网络</a:t>
            </a:r>
            <a:endParaRPr lang="zh-CN" altLang="en-US" sz="1600" dirty="0">
              <a:ea typeface="宋体" panose="02010600030101010101" pitchFamily="2" charset="-122"/>
              <a:cs typeface="Times New Roman" panose="02020603050405020304" pitchFamily="18" charset="0"/>
            </a:endParaRPr>
          </a:p>
        </p:txBody>
      </p:sp>
      <p:sp>
        <p:nvSpPr>
          <p:cNvPr id="233" name="TextBox 232"/>
          <p:cNvSpPr txBox="1"/>
          <p:nvPr/>
        </p:nvSpPr>
        <p:spPr>
          <a:xfrm>
            <a:off x="-36512" y="5949280"/>
            <a:ext cx="1395437"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Oracle/MySQL</a:t>
            </a:r>
            <a:endParaRPr lang="zh-CN" altLang="en-US" sz="1600" dirty="0">
              <a:ea typeface="宋体" panose="02010600030101010101" pitchFamily="2" charset="-122"/>
              <a:cs typeface="Times New Roman" panose="02020603050405020304" pitchFamily="18" charset="0"/>
            </a:endParaRPr>
          </a:p>
        </p:txBody>
      </p:sp>
      <p:sp>
        <p:nvSpPr>
          <p:cNvPr id="234" name="TextBox 233"/>
          <p:cNvSpPr txBox="1"/>
          <p:nvPr/>
        </p:nvSpPr>
        <p:spPr>
          <a:xfrm>
            <a:off x="2123729" y="4221088"/>
            <a:ext cx="648071" cy="830997"/>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JAVA</a:t>
            </a:r>
            <a:r>
              <a:rPr lang="zh-CN" altLang="en-US" sz="1600" dirty="0" smtClean="0">
                <a:ea typeface="宋体" panose="02010600030101010101" pitchFamily="2" charset="-122"/>
                <a:cs typeface="Times New Roman" panose="02020603050405020304" pitchFamily="18" charset="0"/>
              </a:rPr>
              <a:t>新特性</a:t>
            </a:r>
            <a:endParaRPr lang="zh-CN" altLang="en-US" sz="1600" dirty="0">
              <a:ea typeface="宋体" panose="02010600030101010101" pitchFamily="2" charset="-122"/>
              <a:cs typeface="Times New Roman" panose="02020603050405020304" pitchFamily="18" charset="0"/>
            </a:endParaRPr>
          </a:p>
        </p:txBody>
      </p:sp>
      <p:cxnSp>
        <p:nvCxnSpPr>
          <p:cNvPr id="235" name="直接箭头连接符 234"/>
          <p:cNvCxnSpPr>
            <a:stCxn id="97" idx="3"/>
            <a:endCxn id="99" idx="1"/>
          </p:cNvCxnSpPr>
          <p:nvPr/>
        </p:nvCxnSpPr>
        <p:spPr>
          <a:xfrm>
            <a:off x="1623962" y="1628800"/>
            <a:ext cx="432048" cy="11832"/>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6" name="直接箭头连接符 235"/>
          <p:cNvCxnSpPr>
            <a:stCxn id="210" idx="3"/>
            <a:endCxn id="100" idx="1"/>
          </p:cNvCxnSpPr>
          <p:nvPr/>
        </p:nvCxnSpPr>
        <p:spPr>
          <a:xfrm flipV="1">
            <a:off x="3563888" y="1628800"/>
            <a:ext cx="2020514" cy="17477"/>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7" name="直接箭头连接符 236"/>
          <p:cNvCxnSpPr>
            <a:stCxn id="100" idx="2"/>
          </p:cNvCxnSpPr>
          <p:nvPr/>
        </p:nvCxnSpPr>
        <p:spPr>
          <a:xfrm>
            <a:off x="6304482" y="1844824"/>
            <a:ext cx="0" cy="576064"/>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8" name="肘形连接符 237"/>
          <p:cNvCxnSpPr>
            <a:endCxn id="121" idx="0"/>
          </p:cNvCxnSpPr>
          <p:nvPr/>
        </p:nvCxnSpPr>
        <p:spPr>
          <a:xfrm rot="10800000" flipV="1">
            <a:off x="5154173" y="2132854"/>
            <a:ext cx="1422293"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39" name="肘形连接符 238"/>
          <p:cNvCxnSpPr>
            <a:endCxn id="129" idx="0"/>
          </p:cNvCxnSpPr>
          <p:nvPr/>
        </p:nvCxnSpPr>
        <p:spPr>
          <a:xfrm>
            <a:off x="6340486" y="2132855"/>
            <a:ext cx="1864470" cy="288033"/>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0" name="肘形连接符 239"/>
          <p:cNvCxnSpPr/>
          <p:nvPr/>
        </p:nvCxnSpPr>
        <p:spPr>
          <a:xfrm rot="16200000" flipH="1">
            <a:off x="2827273" y="2686303"/>
            <a:ext cx="3462300" cy="1364771"/>
          </a:xfrm>
          <a:prstGeom prst="bentConnector2">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p:nvPr/>
        </p:nvCxnSpPr>
        <p:spPr>
          <a:xfrm>
            <a:off x="3876037" y="3629784"/>
            <a:ext cx="1677830"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2" name="肘形连接符 241"/>
          <p:cNvCxnSpPr>
            <a:stCxn id="130" idx="2"/>
            <a:endCxn id="131" idx="0"/>
          </p:cNvCxnSpPr>
          <p:nvPr/>
        </p:nvCxnSpPr>
        <p:spPr>
          <a:xfrm rot="16200000" flipH="1">
            <a:off x="7239928" y="3070070"/>
            <a:ext cx="382879" cy="196483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3" name="肘形连接符 242"/>
          <p:cNvCxnSpPr>
            <a:stCxn id="130" idx="2"/>
            <a:endCxn id="161" idx="0"/>
          </p:cNvCxnSpPr>
          <p:nvPr/>
        </p:nvCxnSpPr>
        <p:spPr>
          <a:xfrm rot="5400000">
            <a:off x="5815401" y="3612798"/>
            <a:ext cx="385301" cy="881800"/>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4" name="肘形连接符 243"/>
          <p:cNvCxnSpPr>
            <a:stCxn id="130" idx="2"/>
            <a:endCxn id="132" idx="0"/>
          </p:cNvCxnSpPr>
          <p:nvPr/>
        </p:nvCxnSpPr>
        <p:spPr>
          <a:xfrm rot="5400000">
            <a:off x="5280711" y="3054346"/>
            <a:ext cx="361539" cy="197494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5" name="肘形连接符 244"/>
          <p:cNvCxnSpPr>
            <a:stCxn id="130" idx="2"/>
            <a:endCxn id="158" idx="0"/>
          </p:cNvCxnSpPr>
          <p:nvPr/>
        </p:nvCxnSpPr>
        <p:spPr>
          <a:xfrm rot="16200000" flipH="1">
            <a:off x="6743476" y="3566523"/>
            <a:ext cx="367917" cy="956966"/>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6" name="肘形连接符 245"/>
          <p:cNvCxnSpPr>
            <a:stCxn id="130" idx="2"/>
            <a:endCxn id="160" idx="0"/>
          </p:cNvCxnSpPr>
          <p:nvPr/>
        </p:nvCxnSpPr>
        <p:spPr>
          <a:xfrm rot="16200000" flipH="1">
            <a:off x="6358503" y="3951495"/>
            <a:ext cx="345515" cy="16461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7" name="肘形连接符 246"/>
          <p:cNvCxnSpPr>
            <a:stCxn id="162" idx="2"/>
            <a:endCxn id="194" idx="0"/>
          </p:cNvCxnSpPr>
          <p:nvPr/>
        </p:nvCxnSpPr>
        <p:spPr>
          <a:xfrm rot="5400000">
            <a:off x="3987208" y="3903591"/>
            <a:ext cx="583178" cy="3364185"/>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8" name="肘形连接符 247"/>
          <p:cNvCxnSpPr>
            <a:stCxn id="162" idx="2"/>
            <a:endCxn id="193" idx="0"/>
          </p:cNvCxnSpPr>
          <p:nvPr/>
        </p:nvCxnSpPr>
        <p:spPr>
          <a:xfrm rot="5400000">
            <a:off x="4405926" y="4322309"/>
            <a:ext cx="583178" cy="252674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49" name="肘形连接符 248"/>
          <p:cNvCxnSpPr>
            <a:stCxn id="162" idx="2"/>
            <a:endCxn id="192" idx="0"/>
          </p:cNvCxnSpPr>
          <p:nvPr/>
        </p:nvCxnSpPr>
        <p:spPr>
          <a:xfrm rot="5400000">
            <a:off x="4908189" y="4810516"/>
            <a:ext cx="569123" cy="1536279"/>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0" name="肘形连接符 249"/>
          <p:cNvCxnSpPr>
            <a:stCxn id="162" idx="2"/>
            <a:endCxn id="191" idx="0"/>
          </p:cNvCxnSpPr>
          <p:nvPr/>
        </p:nvCxnSpPr>
        <p:spPr>
          <a:xfrm rot="5400000">
            <a:off x="5390730" y="5307113"/>
            <a:ext cx="583178" cy="557141"/>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1" name="肘形连接符 250"/>
          <p:cNvCxnSpPr>
            <a:stCxn id="162" idx="2"/>
            <a:endCxn id="190" idx="0"/>
          </p:cNvCxnSpPr>
          <p:nvPr/>
        </p:nvCxnSpPr>
        <p:spPr>
          <a:xfrm rot="16200000" flipH="1">
            <a:off x="5812884" y="5442099"/>
            <a:ext cx="583178" cy="28716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2" name="肘形连接符 251"/>
          <p:cNvCxnSpPr>
            <a:stCxn id="162" idx="2"/>
            <a:endCxn id="189" idx="0"/>
          </p:cNvCxnSpPr>
          <p:nvPr/>
        </p:nvCxnSpPr>
        <p:spPr>
          <a:xfrm rot="16200000" flipH="1">
            <a:off x="6166537" y="5088446"/>
            <a:ext cx="583178" cy="99447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3" name="肘形连接符 252"/>
          <p:cNvCxnSpPr>
            <a:stCxn id="162" idx="2"/>
            <a:endCxn id="231" idx="0"/>
          </p:cNvCxnSpPr>
          <p:nvPr/>
        </p:nvCxnSpPr>
        <p:spPr>
          <a:xfrm rot="16200000" flipH="1">
            <a:off x="6458315" y="4796668"/>
            <a:ext cx="624087" cy="1618938"/>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4" name="肘形连接符 253"/>
          <p:cNvCxnSpPr>
            <a:stCxn id="162" idx="2"/>
            <a:endCxn id="163" idx="0"/>
          </p:cNvCxnSpPr>
          <p:nvPr/>
        </p:nvCxnSpPr>
        <p:spPr>
          <a:xfrm rot="16200000" flipH="1">
            <a:off x="6841822" y="4413161"/>
            <a:ext cx="583178" cy="2345044"/>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5" name="直接箭头连接符 254"/>
          <p:cNvCxnSpPr/>
          <p:nvPr/>
        </p:nvCxnSpPr>
        <p:spPr>
          <a:xfrm flipH="1">
            <a:off x="1389619" y="6068035"/>
            <a:ext cx="883684" cy="0"/>
          </a:xfrm>
          <a:prstGeom prst="straightConnector1">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6" name="直接箭头连接符 255"/>
          <p:cNvCxnSpPr/>
          <p:nvPr/>
        </p:nvCxnSpPr>
        <p:spPr>
          <a:xfrm flipH="1">
            <a:off x="2702746" y="4581128"/>
            <a:ext cx="1171955" cy="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57" name="直接箭头连接符 256"/>
          <p:cNvCxnSpPr>
            <a:endCxn id="127" idx="0"/>
          </p:cNvCxnSpPr>
          <p:nvPr/>
        </p:nvCxnSpPr>
        <p:spPr>
          <a:xfrm>
            <a:off x="7168578" y="2132856"/>
            <a:ext cx="22763" cy="288032"/>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58" name="TextBox 257"/>
          <p:cNvSpPr txBox="1"/>
          <p:nvPr/>
        </p:nvSpPr>
        <p:spPr>
          <a:xfrm>
            <a:off x="2123728" y="2268907"/>
            <a:ext cx="1192390"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Eclipse</a:t>
            </a:r>
            <a:r>
              <a:rPr lang="zh-CN" altLang="en-US" sz="1600" dirty="0" smtClean="0">
                <a:ea typeface="宋体" panose="02010600030101010101" pitchFamily="2" charset="-122"/>
                <a:cs typeface="Times New Roman" panose="02020603050405020304" pitchFamily="18" charset="0"/>
              </a:rPr>
              <a:t>使用</a:t>
            </a:r>
            <a:endParaRPr lang="zh-CN" altLang="en-US" sz="1600" dirty="0">
              <a:ea typeface="宋体" panose="02010600030101010101" pitchFamily="2" charset="-122"/>
              <a:cs typeface="Times New Roman" panose="02020603050405020304" pitchFamily="18" charset="0"/>
            </a:endParaRPr>
          </a:p>
        </p:txBody>
      </p:sp>
      <p:cxnSp>
        <p:nvCxnSpPr>
          <p:cNvPr id="259" name="直接箭头连接符 258"/>
          <p:cNvCxnSpPr>
            <a:endCxn id="258" idx="3"/>
          </p:cNvCxnSpPr>
          <p:nvPr/>
        </p:nvCxnSpPr>
        <p:spPr>
          <a:xfrm flipH="1">
            <a:off x="3316118" y="242088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60" name="圆角矩形 259"/>
          <p:cNvSpPr/>
          <p:nvPr/>
        </p:nvSpPr>
        <p:spPr>
          <a:xfrm>
            <a:off x="683568" y="263691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1" name="圆角矩形 260"/>
          <p:cNvSpPr/>
          <p:nvPr/>
        </p:nvSpPr>
        <p:spPr>
          <a:xfrm>
            <a:off x="684836" y="3356992"/>
            <a:ext cx="646804"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2" name="圆角矩形 261"/>
          <p:cNvSpPr/>
          <p:nvPr/>
        </p:nvSpPr>
        <p:spPr>
          <a:xfrm>
            <a:off x="269065" y="3898802"/>
            <a:ext cx="1134583"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3" name="圆角矩形 262"/>
          <p:cNvSpPr/>
          <p:nvPr/>
        </p:nvSpPr>
        <p:spPr>
          <a:xfrm>
            <a:off x="269066" y="4504306"/>
            <a:ext cx="1061306" cy="35774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4" name="圆角矩形 263"/>
          <p:cNvSpPr/>
          <p:nvPr/>
        </p:nvSpPr>
        <p:spPr>
          <a:xfrm>
            <a:off x="323528" y="5146607"/>
            <a:ext cx="1009380"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65" name="TextBox 264"/>
          <p:cNvSpPr txBox="1"/>
          <p:nvPr/>
        </p:nvSpPr>
        <p:spPr>
          <a:xfrm>
            <a:off x="683568" y="2656926"/>
            <a:ext cx="656931"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泛型</a:t>
            </a:r>
            <a:endParaRPr lang="zh-CN" altLang="en-US" sz="1600" dirty="0">
              <a:ea typeface="宋体" panose="02010600030101010101" pitchFamily="2" charset="-122"/>
              <a:cs typeface="Times New Roman" panose="02020603050405020304" pitchFamily="18" charset="0"/>
            </a:endParaRPr>
          </a:p>
        </p:txBody>
      </p:sp>
      <p:sp>
        <p:nvSpPr>
          <p:cNvPr id="266" name="TextBox 265"/>
          <p:cNvSpPr txBox="1"/>
          <p:nvPr/>
        </p:nvSpPr>
        <p:spPr>
          <a:xfrm>
            <a:off x="683568" y="3429000"/>
            <a:ext cx="656931" cy="338554"/>
          </a:xfrm>
          <a:prstGeom prst="rect">
            <a:avLst/>
          </a:prstGeom>
          <a:noFill/>
        </p:spPr>
        <p:txBody>
          <a:bodyPr wrap="square" rtlCol="0">
            <a:spAutoFit/>
          </a:bodyPr>
          <a:lstStyle/>
          <a:p>
            <a:r>
              <a:rPr lang="zh-CN" altLang="en-US" sz="1600" dirty="0">
                <a:ea typeface="宋体" panose="02010600030101010101" pitchFamily="2" charset="-122"/>
                <a:cs typeface="Times New Roman" panose="02020603050405020304" pitchFamily="18" charset="0"/>
              </a:rPr>
              <a:t>枚举</a:t>
            </a:r>
            <a:endParaRPr lang="zh-CN" altLang="en-US" sz="1600" dirty="0">
              <a:ea typeface="宋体" panose="02010600030101010101" pitchFamily="2" charset="-122"/>
              <a:cs typeface="Times New Roman" panose="02020603050405020304" pitchFamily="18" charset="0"/>
            </a:endParaRPr>
          </a:p>
        </p:txBody>
      </p:sp>
      <p:sp>
        <p:nvSpPr>
          <p:cNvPr id="267" name="TextBox 266"/>
          <p:cNvSpPr txBox="1"/>
          <p:nvPr/>
        </p:nvSpPr>
        <p:spPr>
          <a:xfrm>
            <a:off x="269065" y="3954542"/>
            <a:ext cx="1206591"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装箱</a:t>
            </a:r>
            <a:r>
              <a:rPr lang="en-US" altLang="zh-CN" sz="1600" dirty="0" smtClean="0">
                <a:ea typeface="宋体" panose="02010600030101010101" pitchFamily="2" charset="-122"/>
                <a:cs typeface="Times New Roman" panose="02020603050405020304" pitchFamily="18" charset="0"/>
              </a:rPr>
              <a:t>/</a:t>
            </a:r>
            <a:r>
              <a:rPr lang="zh-CN" altLang="en-US" sz="1600" dirty="0" smtClean="0">
                <a:ea typeface="宋体" panose="02010600030101010101" pitchFamily="2" charset="-122"/>
                <a:cs typeface="Times New Roman" panose="02020603050405020304" pitchFamily="18" charset="0"/>
              </a:rPr>
              <a:t>拆箱</a:t>
            </a:r>
            <a:endParaRPr lang="zh-CN" altLang="en-US" sz="1600" dirty="0">
              <a:ea typeface="宋体" panose="02010600030101010101" pitchFamily="2" charset="-122"/>
              <a:cs typeface="Times New Roman" panose="02020603050405020304" pitchFamily="18" charset="0"/>
            </a:endParaRPr>
          </a:p>
        </p:txBody>
      </p:sp>
      <p:sp>
        <p:nvSpPr>
          <p:cNvPr id="268" name="TextBox 267"/>
          <p:cNvSpPr txBox="1"/>
          <p:nvPr/>
        </p:nvSpPr>
        <p:spPr>
          <a:xfrm>
            <a:off x="323529" y="4530606"/>
            <a:ext cx="1008112" cy="338554"/>
          </a:xfrm>
          <a:prstGeom prst="rect">
            <a:avLst/>
          </a:prstGeom>
          <a:noFill/>
        </p:spPr>
        <p:txBody>
          <a:bodyPr wrap="square" rtlCol="0">
            <a:spAutoFit/>
          </a:bodyPr>
          <a:lstStyle/>
          <a:p>
            <a:r>
              <a:rPr lang="zh-CN" altLang="en-US" sz="1600" dirty="0" smtClean="0">
                <a:ea typeface="宋体" panose="02010600030101010101" pitchFamily="2" charset="-122"/>
                <a:cs typeface="Times New Roman" panose="02020603050405020304" pitchFamily="18" charset="0"/>
              </a:rPr>
              <a:t>可变参数</a:t>
            </a:r>
            <a:endParaRPr lang="zh-CN" altLang="en-US" sz="1600" dirty="0">
              <a:ea typeface="宋体" panose="02010600030101010101" pitchFamily="2" charset="-122"/>
              <a:cs typeface="Times New Roman" panose="02020603050405020304" pitchFamily="18" charset="0"/>
            </a:endParaRPr>
          </a:p>
        </p:txBody>
      </p:sp>
      <p:sp>
        <p:nvSpPr>
          <p:cNvPr id="269" name="TextBox 268"/>
          <p:cNvSpPr txBox="1"/>
          <p:nvPr/>
        </p:nvSpPr>
        <p:spPr>
          <a:xfrm>
            <a:off x="269066" y="5193354"/>
            <a:ext cx="1120554" cy="338554"/>
          </a:xfrm>
          <a:prstGeom prst="rect">
            <a:avLst/>
          </a:prstGeom>
          <a:noFill/>
        </p:spPr>
        <p:txBody>
          <a:bodyPr wrap="square" rtlCol="0">
            <a:spAutoFit/>
          </a:bodyPr>
          <a:lstStyle/>
          <a:p>
            <a:r>
              <a:rPr lang="en-US" altLang="zh-CN" sz="1600" dirty="0" smtClean="0">
                <a:ea typeface="宋体" panose="02010600030101010101" pitchFamily="2" charset="-122"/>
                <a:cs typeface="Times New Roman" panose="02020603050405020304" pitchFamily="18" charset="0"/>
              </a:rPr>
              <a:t>Annota</a:t>
            </a:r>
            <a:r>
              <a:rPr lang="en-US" altLang="zh-CN" sz="1600" dirty="0">
                <a:ea typeface="宋体" panose="02010600030101010101" pitchFamily="2" charset="-122"/>
                <a:cs typeface="Times New Roman" panose="02020603050405020304" pitchFamily="18" charset="0"/>
              </a:rPr>
              <a:t>tion</a:t>
            </a:r>
            <a:endParaRPr lang="zh-CN" altLang="en-US" sz="1600" dirty="0">
              <a:ea typeface="宋体" panose="02010600030101010101" pitchFamily="2" charset="-122"/>
              <a:cs typeface="Times New Roman" panose="02020603050405020304" pitchFamily="18" charset="0"/>
            </a:endParaRPr>
          </a:p>
        </p:txBody>
      </p:sp>
      <p:cxnSp>
        <p:nvCxnSpPr>
          <p:cNvPr id="270" name="肘形连接符 269"/>
          <p:cNvCxnSpPr>
            <a:stCxn id="234" idx="1"/>
            <a:endCxn id="265" idx="3"/>
          </p:cNvCxnSpPr>
          <p:nvPr/>
        </p:nvCxnSpPr>
        <p:spPr>
          <a:xfrm rot="10800000">
            <a:off x="1340499" y="2826203"/>
            <a:ext cx="783230" cy="1810384"/>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1" name="肘形连接符 270"/>
          <p:cNvCxnSpPr>
            <a:stCxn id="234" idx="1"/>
            <a:endCxn id="266" idx="3"/>
          </p:cNvCxnSpPr>
          <p:nvPr/>
        </p:nvCxnSpPr>
        <p:spPr>
          <a:xfrm rot="10800000">
            <a:off x="1340499" y="3598277"/>
            <a:ext cx="783230" cy="1038310"/>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2" name="肘形连接符 271"/>
          <p:cNvCxnSpPr>
            <a:stCxn id="95" idx="1"/>
          </p:cNvCxnSpPr>
          <p:nvPr/>
        </p:nvCxnSpPr>
        <p:spPr>
          <a:xfrm rot="10800000">
            <a:off x="1340500" y="4149662"/>
            <a:ext cx="757625" cy="475089"/>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3" name="肘形连接符 272"/>
          <p:cNvCxnSpPr>
            <a:stCxn id="234" idx="1"/>
          </p:cNvCxnSpPr>
          <p:nvPr/>
        </p:nvCxnSpPr>
        <p:spPr>
          <a:xfrm rot="10800000" flipV="1">
            <a:off x="1312265" y="4636586"/>
            <a:ext cx="811465" cy="83743"/>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74" name="肘形连接符 273"/>
          <p:cNvCxnSpPr>
            <a:stCxn id="95" idx="1"/>
            <a:endCxn id="269" idx="3"/>
          </p:cNvCxnSpPr>
          <p:nvPr/>
        </p:nvCxnSpPr>
        <p:spPr>
          <a:xfrm rot="10800000" flipV="1">
            <a:off x="1389620" y="4624749"/>
            <a:ext cx="708504" cy="737881"/>
          </a:xfrm>
          <a:prstGeom prst="bentConnector3">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5" name="圆角矩形 274"/>
          <p:cNvSpPr/>
          <p:nvPr/>
        </p:nvSpPr>
        <p:spPr>
          <a:xfrm>
            <a:off x="2098124" y="2831450"/>
            <a:ext cx="1190599" cy="432048"/>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cxnSp>
        <p:nvCxnSpPr>
          <p:cNvPr id="276" name="直接箭头连接符 275"/>
          <p:cNvCxnSpPr/>
          <p:nvPr/>
        </p:nvCxnSpPr>
        <p:spPr>
          <a:xfrm flipH="1">
            <a:off x="3316118" y="3030178"/>
            <a:ext cx="558584" cy="1729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7" name="TextBox 276"/>
          <p:cNvSpPr txBox="1"/>
          <p:nvPr/>
        </p:nvSpPr>
        <p:spPr>
          <a:xfrm>
            <a:off x="2123728" y="2878197"/>
            <a:ext cx="1192390" cy="338554"/>
          </a:xfrm>
          <a:prstGeom prst="rect">
            <a:avLst/>
          </a:prstGeom>
          <a:noFill/>
        </p:spPr>
        <p:txBody>
          <a:bodyPr wrap="square" rtlCol="0">
            <a:spAutoFit/>
          </a:bodyPr>
          <a:lstStyle/>
          <a:p>
            <a:r>
              <a:rPr lang="en-US" altLang="zh-CN" sz="1600" smtClean="0">
                <a:ea typeface="宋体" panose="02010600030101010101" pitchFamily="2" charset="-122"/>
                <a:cs typeface="Times New Roman" panose="02020603050405020304" pitchFamily="18" charset="0"/>
              </a:rPr>
              <a:t>IntelliJ </a:t>
            </a:r>
            <a:r>
              <a:rPr lang="zh-CN" altLang="en-US" sz="1600" smtClean="0">
                <a:ea typeface="宋体" panose="02010600030101010101" pitchFamily="2" charset="-122"/>
                <a:cs typeface="Times New Roman" panose="02020603050405020304" pitchFamily="18" charset="0"/>
              </a:rPr>
              <a:t>使用</a:t>
            </a:r>
            <a:endParaRPr lang="zh-CN" altLang="en-US" sz="1600" dirty="0">
              <a:ea typeface="宋体" panose="02010600030101010101" pitchFamily="2" charset="-122"/>
              <a:cs typeface="Times New Roman" panose="02020603050405020304" pitchFamily="18" charset="0"/>
            </a:endParaRPr>
          </a:p>
        </p:txBody>
      </p:sp>
      <p:sp>
        <p:nvSpPr>
          <p:cNvPr id="278" name="圆角矩形 277"/>
          <p:cNvSpPr/>
          <p:nvPr/>
        </p:nvSpPr>
        <p:spPr>
          <a:xfrm>
            <a:off x="8325136" y="3219269"/>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79" name="TextBox 278"/>
          <p:cNvSpPr txBox="1"/>
          <p:nvPr/>
        </p:nvSpPr>
        <p:spPr>
          <a:xfrm>
            <a:off x="8316416" y="3212976"/>
            <a:ext cx="698739" cy="584775"/>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数据结构</a:t>
            </a:r>
            <a:endParaRPr lang="zh-CN" altLang="en-US" sz="1600" dirty="0">
              <a:ea typeface="宋体" panose="02010600030101010101" pitchFamily="2" charset="-122"/>
              <a:cs typeface="Times New Roman" panose="02020603050405020304" pitchFamily="18" charset="0"/>
            </a:endParaRPr>
          </a:p>
        </p:txBody>
      </p:sp>
      <p:sp>
        <p:nvSpPr>
          <p:cNvPr id="280" name="圆角矩形 279"/>
          <p:cNvSpPr/>
          <p:nvPr/>
        </p:nvSpPr>
        <p:spPr>
          <a:xfrm>
            <a:off x="7524353" y="3228445"/>
            <a:ext cx="566834" cy="61035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ea typeface="宋体" panose="02010600030101010101" pitchFamily="2" charset="-122"/>
              <a:cs typeface="Times New Roman" panose="02020603050405020304" pitchFamily="18" charset="0"/>
            </a:endParaRPr>
          </a:p>
        </p:txBody>
      </p:sp>
      <p:sp>
        <p:nvSpPr>
          <p:cNvPr id="281" name="TextBox 280"/>
          <p:cNvSpPr txBox="1"/>
          <p:nvPr/>
        </p:nvSpPr>
        <p:spPr>
          <a:xfrm>
            <a:off x="7524328" y="3228445"/>
            <a:ext cx="698739" cy="584775"/>
          </a:xfrm>
          <a:prstGeom prst="rect">
            <a:avLst/>
          </a:prstGeom>
          <a:noFill/>
        </p:spPr>
        <p:txBody>
          <a:bodyPr wrap="square" rtlCol="0">
            <a:spAutoFit/>
          </a:bodyPr>
          <a:lstStyle/>
          <a:p>
            <a:r>
              <a:rPr lang="zh-CN" altLang="en-US" sz="1600" smtClean="0">
                <a:ea typeface="宋体" panose="02010600030101010101" pitchFamily="2" charset="-122"/>
                <a:cs typeface="Times New Roman" panose="02020603050405020304" pitchFamily="18" charset="0"/>
              </a:rPr>
              <a:t>排序算法</a:t>
            </a:r>
            <a:endParaRPr lang="zh-CN" altLang="en-US" sz="1600" dirty="0">
              <a:ea typeface="宋体" panose="02010600030101010101" pitchFamily="2" charset="-122"/>
              <a:cs typeface="Times New Roman" panose="02020603050405020304" pitchFamily="18" charset="0"/>
            </a:endParaRPr>
          </a:p>
        </p:txBody>
      </p:sp>
      <p:cxnSp>
        <p:nvCxnSpPr>
          <p:cNvPr id="282" name="肘形连接符 281"/>
          <p:cNvCxnSpPr>
            <a:stCxn id="217" idx="2"/>
            <a:endCxn id="280" idx="0"/>
          </p:cNvCxnSpPr>
          <p:nvPr/>
        </p:nvCxnSpPr>
        <p:spPr>
          <a:xfrm rot="5400000">
            <a:off x="7791674" y="2797025"/>
            <a:ext cx="447517" cy="41532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3" name="肘形连接符 282"/>
          <p:cNvCxnSpPr>
            <a:stCxn id="217" idx="2"/>
            <a:endCxn id="279" idx="0"/>
          </p:cNvCxnSpPr>
          <p:nvPr/>
        </p:nvCxnSpPr>
        <p:spPr>
          <a:xfrm rot="16200000" flipH="1">
            <a:off x="8228415" y="2775605"/>
            <a:ext cx="432048" cy="442693"/>
          </a:xfrm>
          <a:prstGeom prst="bentConnector3">
            <a:avLst/>
          </a:prstGeom>
          <a:ln w="3175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C:\Users\shkstart\Desktop\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shkstart\Desktop\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40" y="0"/>
            <a:ext cx="9139560" cy="64378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C:\Users\shkstart\Desktop\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C:\Users\shkstart\Desktop\1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Users\shkstart\Desktop\1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C:\Users\shkstart\Desktop\1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shkstart\Desktop\1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280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shkstart\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83"/>
            <a:ext cx="9144000" cy="64718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C:\Users\shkstart\Desktop\1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564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sers\shkstart\Desktop\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27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43808" y="951238"/>
            <a:ext cx="3672408" cy="646331"/>
          </a:xfrm>
          <a:prstGeom prst="rect">
            <a:avLst/>
          </a:prstGeom>
          <a:noFill/>
        </p:spPr>
        <p:txBody>
          <a:bodyPr wrap="square" rtlCol="0">
            <a:spAutoFit/>
          </a:bodyPr>
          <a:lstStyle/>
          <a:p>
            <a:pPr algn="ctr"/>
            <a:r>
              <a:rPr lang="zh-CN" altLang="en-US" sz="3600" b="1" smtClean="0">
                <a:solidFill>
                  <a:srgbClr val="C00000"/>
                </a:solidFill>
                <a:latin typeface="宋体" panose="02010600030101010101" pitchFamily="2" charset="-122"/>
                <a:ea typeface="宋体" panose="02010600030101010101" pitchFamily="2" charset="-122"/>
              </a:rPr>
              <a:t>排序</a:t>
            </a:r>
            <a:r>
              <a:rPr lang="zh-CN" altLang="en-US" sz="3600" b="1">
                <a:solidFill>
                  <a:srgbClr val="C00000"/>
                </a:solidFill>
                <a:latin typeface="宋体" panose="02010600030101010101" pitchFamily="2" charset="-122"/>
                <a:ea typeface="宋体" panose="02010600030101010101" pitchFamily="2" charset="-122"/>
              </a:rPr>
              <a:t>算法</a:t>
            </a:r>
            <a:endParaRPr lang="zh-CN" altLang="en-US" sz="3600" b="1" dirty="0">
              <a:solidFill>
                <a:srgbClr val="C00000"/>
              </a:solidFill>
              <a:latin typeface="宋体" panose="02010600030101010101" pitchFamily="2" charset="-122"/>
              <a:ea typeface="宋体" panose="02010600030101010101" pitchFamily="2" charset="-122"/>
            </a:endParaRPr>
          </a:p>
        </p:txBody>
      </p:sp>
      <p:sp>
        <p:nvSpPr>
          <p:cNvPr id="3" name="矩形 2"/>
          <p:cNvSpPr/>
          <p:nvPr/>
        </p:nvSpPr>
        <p:spPr>
          <a:xfrm>
            <a:off x="498931" y="1768554"/>
            <a:ext cx="8280920" cy="2236510"/>
          </a:xfrm>
          <a:prstGeom prst="rect">
            <a:avLst/>
          </a:prstGeom>
        </p:spPr>
        <p:txBody>
          <a:bodyPr wrap="square">
            <a:spAutoFit/>
          </a:bodyPr>
          <a:lstStyle/>
          <a:p>
            <a:pPr>
              <a:lnSpc>
                <a:spcPts val="3100"/>
              </a:lnSpc>
            </a:pPr>
            <a:r>
              <a:rPr lang="zh-CN" altLang="en-US" sz="2400" b="1" dirty="0">
                <a:solidFill>
                  <a:srgbClr val="C00000"/>
                </a:solidFill>
                <a:ea typeface="宋体" panose="02010600030101010101" pitchFamily="2" charset="-122"/>
              </a:rPr>
              <a:t>排序：</a:t>
            </a:r>
            <a:r>
              <a:rPr lang="zh-CN" altLang="en-US" sz="2400" dirty="0">
                <a:ea typeface="宋体" panose="02010600030101010101" pitchFamily="2" charset="-122"/>
              </a:rPr>
              <a:t>假设含有</a:t>
            </a:r>
            <a:r>
              <a:rPr lang="en-US" altLang="zh-CN" sz="2400" dirty="0">
                <a:ea typeface="宋体" panose="02010600030101010101" pitchFamily="2" charset="-122"/>
              </a:rPr>
              <a:t>n</a:t>
            </a:r>
            <a:r>
              <a:rPr lang="zh-CN" altLang="en-US" sz="2400" dirty="0">
                <a:ea typeface="宋体" panose="02010600030101010101" pitchFamily="2" charset="-122"/>
              </a:rPr>
              <a:t>个记录的序列为</a:t>
            </a:r>
            <a:r>
              <a:rPr lang="en-US" altLang="zh-CN" sz="2400" dirty="0">
                <a:ea typeface="宋体" panose="02010600030101010101" pitchFamily="2" charset="-122"/>
              </a:rPr>
              <a:t>{R1</a:t>
            </a:r>
            <a:r>
              <a:rPr lang="zh-CN" altLang="en-US" sz="2400" dirty="0">
                <a:ea typeface="宋体" panose="02010600030101010101" pitchFamily="2" charset="-122"/>
              </a:rPr>
              <a:t>，</a:t>
            </a:r>
            <a:r>
              <a:rPr lang="en-US" altLang="zh-CN" sz="2400" dirty="0">
                <a:ea typeface="宋体" panose="02010600030101010101" pitchFamily="2" charset="-122"/>
              </a:rPr>
              <a:t>R2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Rn</a:t>
            </a:r>
            <a:r>
              <a:rPr lang="en-US" altLang="zh-CN" sz="2400" dirty="0">
                <a:ea typeface="宋体" panose="02010600030101010101" pitchFamily="2" charset="-122"/>
              </a:rPr>
              <a:t>},</a:t>
            </a:r>
            <a:r>
              <a:rPr lang="zh-CN" altLang="en-US" sz="2400" dirty="0">
                <a:ea typeface="宋体" panose="02010600030101010101" pitchFamily="2" charset="-122"/>
              </a:rPr>
              <a:t>其相应的关键字序列为</a:t>
            </a:r>
            <a:r>
              <a:rPr lang="en-US" altLang="zh-CN" sz="2400" dirty="0">
                <a:ea typeface="宋体" panose="02010600030101010101" pitchFamily="2" charset="-122"/>
              </a:rPr>
              <a:t>{K1</a:t>
            </a:r>
            <a:r>
              <a:rPr lang="zh-CN" altLang="en-US" sz="2400" dirty="0">
                <a:ea typeface="宋体" panose="02010600030101010101" pitchFamily="2" charset="-122"/>
              </a:rPr>
              <a:t>，</a:t>
            </a:r>
            <a:r>
              <a:rPr lang="en-US" altLang="zh-CN" sz="2400" dirty="0">
                <a:ea typeface="宋体" panose="02010600030101010101" pitchFamily="2" charset="-122"/>
              </a:rPr>
              <a:t>K2</a:t>
            </a:r>
            <a:r>
              <a:rPr lang="zh-CN" altLang="en-US" sz="2400" dirty="0">
                <a:ea typeface="宋体" panose="02010600030101010101" pitchFamily="2" charset="-122"/>
              </a:rPr>
              <a:t>，</a:t>
            </a:r>
            <a:r>
              <a:rPr lang="en-US" altLang="zh-CN" sz="2400" dirty="0">
                <a:ea typeface="宋体" panose="02010600030101010101" pitchFamily="2" charset="-122"/>
              </a:rPr>
              <a:t>...,</a:t>
            </a:r>
            <a:r>
              <a:rPr lang="en-US" altLang="zh-CN" sz="2400" dirty="0" err="1">
                <a:ea typeface="宋体" panose="02010600030101010101" pitchFamily="2" charset="-122"/>
              </a:rPr>
              <a:t>Kn</a:t>
            </a:r>
            <a:r>
              <a:rPr lang="en-US" altLang="zh-CN" sz="2400" dirty="0">
                <a:ea typeface="宋体" panose="02010600030101010101" pitchFamily="2" charset="-122"/>
              </a:rPr>
              <a:t>}</a:t>
            </a:r>
            <a:r>
              <a:rPr lang="zh-CN" altLang="en-US" sz="2400" dirty="0">
                <a:ea typeface="宋体" panose="02010600030101010101" pitchFamily="2" charset="-122"/>
              </a:rPr>
              <a:t>。将这些记录</a:t>
            </a:r>
            <a:r>
              <a:rPr lang="zh-CN" altLang="en-US" sz="2400" dirty="0" smtClean="0">
                <a:ea typeface="宋体" panose="02010600030101010101" pitchFamily="2" charset="-122"/>
              </a:rPr>
              <a:t>重新排序</a:t>
            </a:r>
            <a:r>
              <a:rPr lang="zh-CN" altLang="en-US" sz="2400" dirty="0">
                <a:ea typeface="宋体" panose="02010600030101010101" pitchFamily="2" charset="-122"/>
              </a:rPr>
              <a:t>为</a:t>
            </a:r>
            <a:r>
              <a:rPr lang="en-US" altLang="zh-CN" sz="2400" dirty="0">
                <a:ea typeface="宋体" panose="02010600030101010101" pitchFamily="2" charset="-122"/>
              </a:rPr>
              <a:t>{Ri1,Ri2,...,</a:t>
            </a:r>
            <a:r>
              <a:rPr lang="en-US" altLang="zh-CN" sz="2400" dirty="0" err="1">
                <a:ea typeface="宋体" panose="02010600030101010101" pitchFamily="2" charset="-122"/>
              </a:rPr>
              <a:t>Rin</a:t>
            </a:r>
            <a:r>
              <a:rPr lang="en-US" altLang="zh-CN" sz="2400" dirty="0">
                <a:ea typeface="宋体" panose="02010600030101010101" pitchFamily="2" charset="-122"/>
              </a:rPr>
              <a:t>},</a:t>
            </a:r>
            <a:r>
              <a:rPr lang="zh-CN" altLang="en-US" sz="2400" dirty="0">
                <a:ea typeface="宋体" panose="02010600030101010101" pitchFamily="2" charset="-122"/>
              </a:rPr>
              <a:t>使得相应的关键字值满足</a:t>
            </a:r>
            <a:r>
              <a:rPr lang="zh-CN" altLang="en-US" sz="2400" dirty="0" smtClean="0">
                <a:ea typeface="宋体" panose="02010600030101010101" pitchFamily="2" charset="-122"/>
              </a:rPr>
              <a:t>条</a:t>
            </a:r>
            <a:r>
              <a:rPr lang="en-US" altLang="zh-CN" sz="2400" dirty="0" smtClean="0">
                <a:ea typeface="宋体" panose="02010600030101010101" pitchFamily="2" charset="-122"/>
              </a:rPr>
              <a:t>Ki1</a:t>
            </a:r>
            <a:r>
              <a:rPr lang="en-US" altLang="zh-CN" sz="2400" dirty="0">
                <a:ea typeface="宋体" panose="02010600030101010101" pitchFamily="2" charset="-122"/>
              </a:rPr>
              <a:t>&lt;=Ki2&lt;=...&lt;=Kin,</a:t>
            </a:r>
            <a:r>
              <a:rPr lang="zh-CN" altLang="en-US" sz="2400" dirty="0">
                <a:ea typeface="宋体" panose="02010600030101010101" pitchFamily="2" charset="-122"/>
              </a:rPr>
              <a:t>这样的一种操作称为排序。</a:t>
            </a:r>
            <a:endParaRPr lang="zh-CN" altLang="en-US"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ea typeface="宋体" panose="02010600030101010101" pitchFamily="2" charset="-122"/>
              </a:rPr>
              <a:t>通常来说，排序的目的是快速查找。</a:t>
            </a:r>
            <a:endParaRPr lang="zh-CN" altLang="en-US" sz="2400" dirty="0">
              <a:ea typeface="宋体" panose="02010600030101010101" pitchFamily="2" charset="-122"/>
            </a:endParaRPr>
          </a:p>
        </p:txBody>
      </p:sp>
      <p:sp>
        <p:nvSpPr>
          <p:cNvPr id="4" name="矩形 3"/>
          <p:cNvSpPr/>
          <p:nvPr/>
        </p:nvSpPr>
        <p:spPr>
          <a:xfrm>
            <a:off x="534935" y="4005064"/>
            <a:ext cx="8208912" cy="2015936"/>
          </a:xfrm>
          <a:prstGeom prst="rect">
            <a:avLst/>
          </a:prstGeom>
        </p:spPr>
        <p:txBody>
          <a:bodyPr wrap="square">
            <a:spAutoFit/>
          </a:bodyPr>
          <a:lstStyle/>
          <a:p>
            <a:pPr>
              <a:lnSpc>
                <a:spcPts val="3000"/>
              </a:lnSpc>
            </a:pPr>
            <a:r>
              <a:rPr lang="zh-CN" altLang="en-US" sz="2400" b="1" dirty="0">
                <a:solidFill>
                  <a:srgbClr val="C00000"/>
                </a:solidFill>
                <a:ea typeface="宋体" panose="02010600030101010101" pitchFamily="2" charset="-122"/>
              </a:rPr>
              <a:t>衡量排序算法的优劣：</a:t>
            </a:r>
            <a:endParaRPr lang="zh-CN" altLang="en-US" sz="2400" b="1" dirty="0">
              <a:solidFill>
                <a:srgbClr val="C00000"/>
              </a:solidFill>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1.</a:t>
            </a:r>
            <a:r>
              <a:rPr lang="zh-CN" altLang="en-US" sz="2400" dirty="0">
                <a:solidFill>
                  <a:srgbClr val="0000FF"/>
                </a:solidFill>
                <a:ea typeface="宋体" panose="02010600030101010101" pitchFamily="2" charset="-122"/>
              </a:rPr>
              <a:t>时间复杂度</a:t>
            </a:r>
            <a:r>
              <a:rPr lang="zh-CN" altLang="en-US" sz="2400" dirty="0">
                <a:ea typeface="宋体" panose="02010600030101010101" pitchFamily="2" charset="-122"/>
              </a:rPr>
              <a:t>：分析关键字的比较次数和记录的移动次数</a:t>
            </a:r>
            <a:endParaRPr lang="zh-CN" altLang="en-US" sz="2400" dirty="0">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2.</a:t>
            </a:r>
            <a:r>
              <a:rPr lang="zh-CN" altLang="en-US" sz="2400" dirty="0">
                <a:solidFill>
                  <a:srgbClr val="0000FF"/>
                </a:solidFill>
                <a:ea typeface="宋体" panose="02010600030101010101" pitchFamily="2" charset="-122"/>
              </a:rPr>
              <a:t>空间复杂度：</a:t>
            </a:r>
            <a:r>
              <a:rPr lang="zh-CN" altLang="en-US" sz="2400" dirty="0">
                <a:ea typeface="宋体" panose="02010600030101010101" pitchFamily="2" charset="-122"/>
              </a:rPr>
              <a:t>分析排序算法中需要多少辅助内存</a:t>
            </a:r>
            <a:endParaRPr lang="zh-CN" altLang="en-US" sz="2400" dirty="0">
              <a:ea typeface="宋体" panose="02010600030101010101" pitchFamily="2" charset="-122"/>
            </a:endParaRPr>
          </a:p>
          <a:p>
            <a:pPr>
              <a:lnSpc>
                <a:spcPts val="3000"/>
              </a:lnSpc>
            </a:pPr>
            <a:r>
              <a:rPr lang="en-US" altLang="zh-CN" sz="2400" dirty="0">
                <a:solidFill>
                  <a:srgbClr val="0000FF"/>
                </a:solidFill>
                <a:ea typeface="宋体" panose="02010600030101010101" pitchFamily="2" charset="-122"/>
              </a:rPr>
              <a:t>3.</a:t>
            </a:r>
            <a:r>
              <a:rPr lang="zh-CN" altLang="en-US" sz="2400" dirty="0">
                <a:solidFill>
                  <a:srgbClr val="0000FF"/>
                </a:solidFill>
                <a:ea typeface="宋体" panose="02010600030101010101" pitchFamily="2" charset="-122"/>
              </a:rPr>
              <a:t>稳定性：</a:t>
            </a:r>
            <a:r>
              <a:rPr lang="zh-CN" altLang="en-US" sz="2400" dirty="0">
                <a:ea typeface="宋体" panose="02010600030101010101" pitchFamily="2" charset="-122"/>
              </a:rPr>
              <a:t>若两个记录</a:t>
            </a:r>
            <a:r>
              <a:rPr lang="en-US" altLang="zh-CN" sz="2400" dirty="0">
                <a:ea typeface="宋体" panose="02010600030101010101" pitchFamily="2" charset="-122"/>
              </a:rPr>
              <a:t>A</a:t>
            </a:r>
            <a:r>
              <a:rPr lang="zh-CN" altLang="en-US" sz="2400" dirty="0">
                <a:ea typeface="宋体" panose="02010600030101010101" pitchFamily="2" charset="-122"/>
              </a:rPr>
              <a:t>和</a:t>
            </a:r>
            <a:r>
              <a:rPr lang="en-US" altLang="zh-CN" sz="2400" dirty="0">
                <a:ea typeface="宋体" panose="02010600030101010101" pitchFamily="2" charset="-122"/>
              </a:rPr>
              <a:t>B</a:t>
            </a:r>
            <a:r>
              <a:rPr lang="zh-CN" altLang="en-US" sz="2400" dirty="0">
                <a:ea typeface="宋体" panose="02010600030101010101" pitchFamily="2" charset="-122"/>
              </a:rPr>
              <a:t>的关键字值相等，但排序后</a:t>
            </a:r>
            <a:r>
              <a:rPr lang="en-US" altLang="zh-CN" sz="2400" dirty="0">
                <a:ea typeface="宋体" panose="02010600030101010101" pitchFamily="2" charset="-122"/>
              </a:rPr>
              <a:t>A</a:t>
            </a:r>
            <a:r>
              <a:rPr lang="zh-CN" altLang="en-US" sz="2400" dirty="0">
                <a:ea typeface="宋体" panose="02010600030101010101" pitchFamily="2" charset="-122"/>
              </a:rPr>
              <a:t>、</a:t>
            </a:r>
            <a:r>
              <a:rPr lang="en-US" altLang="zh-CN" sz="2400" dirty="0">
                <a:ea typeface="宋体" panose="02010600030101010101" pitchFamily="2" charset="-122"/>
              </a:rPr>
              <a:t>B</a:t>
            </a:r>
            <a:r>
              <a:rPr lang="zh-CN" altLang="en-US" sz="2400" dirty="0">
                <a:ea typeface="宋体" panose="02010600030101010101" pitchFamily="2" charset="-122"/>
              </a:rPr>
              <a:t>的先后次序保持不变，则称这种排序算法是稳定的。</a:t>
            </a: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C:\Users\shkstart\Desktop\1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66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C:\Users\shkstart\Desktop\1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Users\shkstart\Desktop\1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413"/>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shkstart\Desktop\2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05" y="-29344"/>
            <a:ext cx="9139395" cy="64486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C:\Users\shkstart\Desktop\2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descr="C:\Users\shkstart\Desktop\2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C:\Users\shkstart\Desktop\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673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518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184"/>
            <a:ext cx="9144000" cy="645640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48164" y="6093296"/>
            <a:ext cx="2520280" cy="461665"/>
          </a:xfrm>
          <a:prstGeom prst="rect">
            <a:avLst/>
          </a:prstGeom>
          <a:noFill/>
        </p:spPr>
        <p:txBody>
          <a:bodyPr wrap="square" rtlCol="0">
            <a:spAutoFit/>
          </a:bodyPr>
          <a:lstStyle/>
          <a:p>
            <a:r>
              <a:rPr lang="en-US" altLang="zh-CN" sz="2400" b="1" dirty="0" smtClean="0"/>
              <a:t>HeapSort.java</a:t>
            </a:r>
            <a:endParaRPr lang="zh-CN" altLang="en-US" sz="2400" b="1"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假设有</a:t>
            </a:r>
            <a:r>
              <a:rPr lang="en-US" altLang="zh-CN" sz="2400" dirty="0" smtClean="0">
                <a:ea typeface="宋体" panose="02010600030101010101" pitchFamily="2" charset="-122"/>
              </a:rPr>
              <a:t>n</a:t>
            </a:r>
            <a:r>
              <a:rPr lang="zh-CN" altLang="en-US" sz="2400" dirty="0" smtClean="0">
                <a:ea typeface="宋体" panose="02010600030101010101" pitchFamily="2" charset="-122"/>
              </a:rPr>
              <a:t>个数据，需要进行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次建堆，每次建堆本身耗时             ，则其时间效率为</a:t>
            </a:r>
            <a:endParaRPr lang="en-US" altLang="zh-CN" sz="2400" dirty="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空间效率很高，只需要一个附加程序单元用于交换，其空间效率为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堆排序效率分析</a:t>
            </a:r>
            <a:endParaRPr lang="zh-CN" altLang="en-US" sz="3200" b="1" dirty="0">
              <a:latin typeface="宋体" panose="02010600030101010101" pitchFamily="2" charset="-122"/>
              <a:ea typeface="宋体" panose="02010600030101010101" pitchFamily="2" charset="-122"/>
            </a:endParaRPr>
          </a:p>
        </p:txBody>
      </p:sp>
      <p:pic>
        <p:nvPicPr>
          <p:cNvPr id="327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63888" y="2420888"/>
            <a:ext cx="80962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4518" y="2420888"/>
            <a:ext cx="1619250" cy="409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27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3573016"/>
            <a:ext cx="676275" cy="342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4080" y="1412776"/>
            <a:ext cx="7886352" cy="4001095"/>
          </a:xfrm>
          <a:prstGeom prst="rect">
            <a:avLst/>
          </a:prstGeom>
        </p:spPr>
        <p:txBody>
          <a:bodyPr wrap="square">
            <a:spAutoFit/>
          </a:bodyPr>
          <a:lstStyle/>
          <a:p>
            <a:r>
              <a:rPr lang="zh-CN" altLang="en-US" sz="2800" b="1" dirty="0">
                <a:ea typeface="宋体" panose="02010600030101010101" pitchFamily="2" charset="-122"/>
              </a:rPr>
              <a:t>排序算法分类：</a:t>
            </a:r>
            <a:r>
              <a:rPr lang="zh-CN" altLang="en-US" sz="2800" b="1" dirty="0">
                <a:solidFill>
                  <a:srgbClr val="C00000"/>
                </a:solidFill>
                <a:ea typeface="宋体" panose="02010600030101010101" pitchFamily="2" charset="-122"/>
              </a:rPr>
              <a:t>内部排序</a:t>
            </a:r>
            <a:r>
              <a:rPr lang="zh-CN" altLang="en-US" sz="2800" b="1" dirty="0">
                <a:ea typeface="宋体" panose="02010600030101010101" pitchFamily="2" charset="-122"/>
              </a:rPr>
              <a:t>和</a:t>
            </a:r>
            <a:r>
              <a:rPr lang="zh-CN" altLang="en-US" sz="2800" b="1" dirty="0">
                <a:solidFill>
                  <a:srgbClr val="C00000"/>
                </a:solidFill>
                <a:ea typeface="宋体" panose="02010600030101010101" pitchFamily="2" charset="-122"/>
              </a:rPr>
              <a:t>外部排序</a:t>
            </a:r>
            <a:r>
              <a:rPr lang="zh-CN" altLang="en-US" sz="2800" b="1" dirty="0">
                <a:ea typeface="宋体" panose="02010600030101010101" pitchFamily="2" charset="-122"/>
              </a:rPr>
              <a:t>。</a:t>
            </a:r>
            <a:endParaRPr lang="zh-CN" altLang="en-US" sz="2800" b="1" dirty="0">
              <a:ea typeface="宋体" panose="02010600030101010101" pitchFamily="2" charset="-122"/>
            </a:endParaRPr>
          </a:p>
          <a:p>
            <a:pPr marL="342900" indent="-342900">
              <a:lnSpc>
                <a:spcPct val="150000"/>
              </a:lnSpc>
              <a:spcBef>
                <a:spcPts val="1200"/>
              </a:spcBef>
              <a:buFont typeface="Wingdings" panose="05000000000000000000" pitchFamily="2" charset="2"/>
              <a:buChar char="Ø"/>
            </a:pPr>
            <a:r>
              <a:rPr lang="zh-CN" altLang="en-US" sz="2400" dirty="0">
                <a:solidFill>
                  <a:srgbClr val="C00000"/>
                </a:solidFill>
                <a:ea typeface="宋体" panose="02010600030101010101" pitchFamily="2" charset="-122"/>
              </a:rPr>
              <a:t>内部排序</a:t>
            </a:r>
            <a:r>
              <a:rPr lang="zh-CN" altLang="en-US" sz="2400" dirty="0">
                <a:ea typeface="宋体" panose="02010600030101010101" pitchFamily="2" charset="-122"/>
              </a:rPr>
              <a:t>：整个排序过程不需要借助于外部存储器（如磁盘等），所有排序操作都在内存中完成。</a:t>
            </a:r>
            <a:endParaRPr lang="zh-CN" altLang="en-US" sz="2400" dirty="0">
              <a:ea typeface="宋体" panose="02010600030101010101" pitchFamily="2" charset="-122"/>
            </a:endParaRPr>
          </a:p>
          <a:p>
            <a:pPr marL="342900" indent="-342900">
              <a:lnSpc>
                <a:spcPct val="150000"/>
              </a:lnSpc>
              <a:buFont typeface="Wingdings" panose="05000000000000000000" pitchFamily="2" charset="2"/>
              <a:buChar char="Ø"/>
            </a:pPr>
            <a:r>
              <a:rPr lang="zh-CN" altLang="en-US" sz="2400" dirty="0">
                <a:solidFill>
                  <a:srgbClr val="C00000"/>
                </a:solidFill>
                <a:ea typeface="宋体" panose="02010600030101010101" pitchFamily="2" charset="-122"/>
              </a:rPr>
              <a:t>外部排序</a:t>
            </a:r>
            <a:r>
              <a:rPr lang="zh-CN" altLang="en-US" sz="2400" dirty="0">
                <a:ea typeface="宋体" panose="02010600030101010101" pitchFamily="2" charset="-122"/>
              </a:rPr>
              <a:t>：参与排序的数据非常多，数据量非常大，计算机无法把整个排序过程放在内存中完成，必须借助于</a:t>
            </a:r>
            <a:r>
              <a:rPr lang="zh-CN" altLang="en-US" sz="2400" dirty="0" smtClean="0">
                <a:ea typeface="宋体" panose="02010600030101010101" pitchFamily="2" charset="-122"/>
              </a:rPr>
              <a:t>外部存储器</a:t>
            </a:r>
            <a:r>
              <a:rPr lang="zh-CN" altLang="en-US" sz="2400" dirty="0">
                <a:ea typeface="宋体" panose="02010600030101010101" pitchFamily="2" charset="-122"/>
              </a:rPr>
              <a:t>（如磁盘）。外部排序最常见的是多路归并排序。可以认为外部排序是由多次内部排序组成。</a:t>
            </a:r>
            <a:endParaRPr lang="zh-CN" altLang="en-US" sz="2400" dirty="0">
              <a:ea typeface="宋体" panose="02010600030101010101" pitchFamily="2" charset="-122"/>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冒泡排序</a:t>
            </a:r>
            <a:r>
              <a:rPr lang="zh-CN" altLang="en-US" sz="2400" dirty="0">
                <a:ea typeface="宋体" panose="02010600030101010101" pitchFamily="2" charset="-122"/>
              </a:rPr>
              <a:t>、快速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99892" y="838453"/>
            <a:ext cx="216024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冒泡排序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395536" y="1700808"/>
            <a:ext cx="8568952" cy="1815882"/>
          </a:xfrm>
          <a:prstGeom prst="rect">
            <a:avLst/>
          </a:prstGeom>
          <a:noFill/>
        </p:spPr>
        <p:txBody>
          <a:bodyPr wrap="square" rtlCol="0">
            <a:spAutoFit/>
          </a:bodyPr>
          <a:lstStyle/>
          <a:p>
            <a:r>
              <a:rPr lang="zh-CN" altLang="en-US" sz="2800" dirty="0" smtClean="0">
                <a:solidFill>
                  <a:srgbClr val="0000FF"/>
                </a:solidFill>
                <a:latin typeface="宋体" panose="02010600030101010101" pitchFamily="2" charset="-122"/>
                <a:ea typeface="宋体" panose="02010600030101010101" pitchFamily="2" charset="-122"/>
              </a:rPr>
              <a:t>排序思想</a:t>
            </a:r>
            <a:r>
              <a:rPr lang="zh-CN" altLang="zh-CN" sz="2800" dirty="0" smtClean="0">
                <a:solidFill>
                  <a:srgbClr val="0000FF"/>
                </a:solidFill>
                <a:latin typeface="宋体" panose="02010600030101010101" pitchFamily="2" charset="-122"/>
                <a:ea typeface="宋体" panose="02010600030101010101" pitchFamily="2" charset="-122"/>
              </a:rPr>
              <a:t>：</a:t>
            </a:r>
            <a:endParaRPr lang="en-US" altLang="zh-CN" sz="2800" dirty="0" smtClean="0">
              <a:solidFill>
                <a:srgbClr val="0000FF"/>
              </a:solidFill>
              <a:latin typeface="宋体" panose="02010600030101010101" pitchFamily="2" charset="-122"/>
              <a:ea typeface="宋体" panose="02010600030101010101" pitchFamily="2" charset="-122"/>
            </a:endParaRPr>
          </a:p>
          <a:p>
            <a:r>
              <a:rPr lang="zh-CN" altLang="zh-CN" sz="2800" dirty="0" smtClean="0">
                <a:latin typeface="宋体" panose="02010600030101010101" pitchFamily="2" charset="-122"/>
                <a:ea typeface="宋体" panose="02010600030101010101" pitchFamily="2" charset="-122"/>
              </a:rPr>
              <a:t>相邻</a:t>
            </a:r>
            <a:r>
              <a:rPr lang="zh-CN" altLang="zh-CN" sz="2800" dirty="0">
                <a:latin typeface="宋体" panose="02010600030101010101" pitchFamily="2" charset="-122"/>
                <a:ea typeface="宋体" panose="02010600030101010101" pitchFamily="2" charset="-122"/>
              </a:rPr>
              <a:t>两元素进行比较，如有需要则进行交换，每完成一次循环就将最大元素排在最后（如从小到大排序），下一次循环是将</a:t>
            </a:r>
            <a:r>
              <a:rPr lang="zh-CN" altLang="zh-CN" sz="2800" dirty="0" smtClean="0">
                <a:latin typeface="宋体" panose="02010600030101010101" pitchFamily="2" charset="-122"/>
                <a:ea typeface="宋体" panose="02010600030101010101" pitchFamily="2" charset="-122"/>
              </a:rPr>
              <a:t>其</a:t>
            </a:r>
            <a:r>
              <a:rPr lang="zh-CN" altLang="en-US" sz="2800" dirty="0" smtClean="0">
                <a:latin typeface="宋体" panose="02010600030101010101" pitchFamily="2" charset="-122"/>
                <a:ea typeface="宋体" panose="02010600030101010101" pitchFamily="2" charset="-122"/>
              </a:rPr>
              <a:t>它</a:t>
            </a:r>
            <a:r>
              <a:rPr lang="zh-CN" altLang="zh-CN" sz="2800" dirty="0" smtClean="0">
                <a:latin typeface="宋体" panose="02010600030101010101" pitchFamily="2" charset="-122"/>
                <a:ea typeface="宋体" panose="02010600030101010101" pitchFamily="2" charset="-122"/>
              </a:rPr>
              <a:t>的</a:t>
            </a:r>
            <a:r>
              <a:rPr lang="zh-CN" altLang="zh-CN" sz="2800" dirty="0">
                <a:latin typeface="宋体" panose="02010600030101010101" pitchFamily="2" charset="-122"/>
                <a:ea typeface="宋体" panose="02010600030101010101" pitchFamily="2" charset="-122"/>
              </a:rPr>
              <a:t>数进行类似操作。</a:t>
            </a:r>
            <a:endParaRPr lang="zh-CN" altLang="en-US" sz="2800"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458" y="-27384"/>
            <a:ext cx="9125542" cy="6481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Users\shkstart\Desktop\1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C:\Users\shkstart\Desktop\1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17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C:\Users\shkstart\Desktop\1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C:\Users\shkstart\Desktop\1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12159"/>
            <a:ext cx="9180512" cy="650384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C:\Users\shkstart\Desktop\1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962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C:\Users\shkstart\Desktop\1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704" y="-1"/>
            <a:ext cx="9122296" cy="64588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C:\Users\shkstart\Desktop\1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65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C:\Users\shkstart\Desktop\2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C:\Users\shkstart\Desktop\2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0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C:\Users\shkstart\Desktop\2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25" y="0"/>
            <a:ext cx="9142675" cy="64824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C:\Users\shkstart\Desktop\2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688" y="0"/>
            <a:ext cx="9171688" cy="64627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C:\Users\shkstart\Desktop\2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C:\Users\shkstart\Desktop\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525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C:\Users\shkstart\Desktop\2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C:\Users\shkstart\Desktop\2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74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Users\shkstart\Desktop\2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44" y="-27384"/>
            <a:ext cx="9138356" cy="6457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C:\Users\shkstart\Desktop\2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27384"/>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b="1" dirty="0">
                <a:solidFill>
                  <a:srgbClr val="FF0000"/>
                </a:solidFill>
                <a:ea typeface="宋体" panose="02010600030101010101" pitchFamily="2" charset="-122"/>
              </a:rPr>
              <a:t>直接选择排序</a:t>
            </a:r>
            <a:r>
              <a:rPr lang="zh-CN" altLang="en-US" sz="2400" dirty="0">
                <a:ea typeface="宋体" panose="02010600030101010101" pitchFamily="2" charset="-122"/>
              </a:rPr>
              <a:t>、堆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C:\Users\shkstart\Desktop\3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C:\Users\shkstart\Desktop\3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5643"/>
            <a:ext cx="9180512" cy="64834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C:\Users\shkstart\Desktop\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C:\Users\shkstart\Desktop\3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descr="C:\Users\shkstart\Desktop\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78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C:\Users\shkstart\Desktop\3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04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Users\shkstart\Desktop\3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C:\Users\shkstart\Desktop\3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61" y="-27384"/>
            <a:ext cx="9110439" cy="64723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C:\Users\shkstart\Desktop\3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485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C:\Users\shkstart\Desktop\3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47864" y="1019136"/>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选择排序</a:t>
            </a:r>
            <a:endParaRPr lang="zh-CN" altLang="en-US" sz="3600" b="1" dirty="0">
              <a:latin typeface="宋体" panose="02010600030101010101" pitchFamily="2" charset="-122"/>
              <a:ea typeface="宋体" panose="02010600030101010101" pitchFamily="2" charset="-122"/>
            </a:endParaRPr>
          </a:p>
        </p:txBody>
      </p:sp>
      <p:sp>
        <p:nvSpPr>
          <p:cNvPr id="3" name="TextBox 2"/>
          <p:cNvSpPr txBox="1"/>
          <p:nvPr/>
        </p:nvSpPr>
        <p:spPr>
          <a:xfrm>
            <a:off x="755576" y="1988840"/>
            <a:ext cx="7848872" cy="2308324"/>
          </a:xfrm>
          <a:prstGeom prst="rect">
            <a:avLst/>
          </a:prstGeom>
          <a:noFill/>
        </p:spPr>
        <p:txBody>
          <a:bodyPr wrap="square" rtlCol="0">
            <a:spAutoFit/>
          </a:bodyPr>
          <a:lstStyle/>
          <a:p>
            <a:r>
              <a:rPr lang="zh-CN" altLang="en-US" sz="2400" b="1" dirty="0" smtClean="0">
                <a:solidFill>
                  <a:srgbClr val="C00000"/>
                </a:solidFill>
                <a:latin typeface="宋体" panose="02010600030101010101" pitchFamily="2" charset="-122"/>
                <a:ea typeface="宋体" panose="02010600030101010101" pitchFamily="2" charset="-122"/>
              </a:rPr>
              <a:t>基本原理</a:t>
            </a:r>
            <a:r>
              <a:rPr lang="zh-CN" altLang="en-US" sz="2400" dirty="0" smtClean="0">
                <a:latin typeface="宋体" panose="02010600030101010101" pitchFamily="2" charset="-122"/>
                <a:ea typeface="宋体" panose="02010600030101010101" pitchFamily="2" charset="-122"/>
              </a:rPr>
              <a:t>：将待排序的元素分为已排序（初始为空）和未排序两组，依次将未排序的元素中值最小的元素放入已排序的组中。</a:t>
            </a:r>
            <a:endParaRPr lang="en-US" altLang="zh-CN" sz="2400" dirty="0" smtClean="0">
              <a:latin typeface="宋体" panose="02010600030101010101" pitchFamily="2" charset="-122"/>
              <a:ea typeface="宋体" panose="02010600030101010101" pitchFamily="2" charset="-122"/>
            </a:endParaRPr>
          </a:p>
          <a:p>
            <a:endParaRPr lang="en-US" altLang="zh-CN" sz="2400" dirty="0">
              <a:latin typeface="宋体" panose="02010600030101010101" pitchFamily="2" charset="-122"/>
              <a:ea typeface="宋体" panose="02010600030101010101" pitchFamily="2" charset="-122"/>
            </a:endParaRPr>
          </a:p>
          <a:p>
            <a:r>
              <a:rPr lang="zh-CN" altLang="en-US" sz="2400" dirty="0" smtClean="0">
                <a:latin typeface="宋体" panose="02010600030101010101" pitchFamily="2" charset="-122"/>
                <a:ea typeface="宋体" panose="02010600030101010101" pitchFamily="2" charset="-122"/>
              </a:rPr>
              <a:t>直接选择排序简单直观，但性能略差；堆排序是一种较为高效的选择排序方法，但实现起来略微复杂</a:t>
            </a:r>
            <a:endParaRPr lang="en-US" altLang="zh-CN" sz="2400" dirty="0" smtClean="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C:\Users\shkstart\Desktop\4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72544"/>
            <a:ext cx="9180512" cy="6525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2" descr="C:\Users\shkstart\Desktop\4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613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C:\Users\shkstart\Desktop\4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963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C:\Users\shkstart\Desktop\4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2" descr="C:\Users\shkstart\Desktop\4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5000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2" descr="C:\Users\shkstart\Desktop\4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96" y="-12973"/>
            <a:ext cx="9141804" cy="648552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C:\Users\shkstart\Desktop\46.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999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634" name="Picture 2" descr="C:\Users\shkstart\Desktop\47.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7384"/>
            <a:ext cx="9144000" cy="6487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C:\Users\shkstart\Desktop\48.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
            <a:ext cx="9144000" cy="64833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C:\Users\shkstart\Desktop\49.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87824" y="1019135"/>
            <a:ext cx="3240360" cy="646331"/>
          </a:xfrm>
          <a:prstGeom prst="rect">
            <a:avLst/>
          </a:prstGeom>
          <a:noFill/>
        </p:spPr>
        <p:txBody>
          <a:bodyPr wrap="square" rtlCol="0">
            <a:spAutoFit/>
          </a:bodyPr>
          <a:lstStyle/>
          <a:p>
            <a:r>
              <a:rPr lang="zh-CN" altLang="en-US" sz="3600" b="1" dirty="0" smtClean="0">
                <a:latin typeface="宋体" panose="02010600030101010101" pitchFamily="2" charset="-122"/>
                <a:ea typeface="宋体" panose="02010600030101010101" pitchFamily="2" charset="-122"/>
              </a:rPr>
              <a:t>直接选择排序</a:t>
            </a:r>
            <a:endParaRPr lang="zh-CN" altLang="en-US" sz="3600" b="1" dirty="0">
              <a:latin typeface="宋体" panose="02010600030101010101" pitchFamily="2" charset="-122"/>
              <a:ea typeface="宋体" panose="02010600030101010101" pitchFamily="2" charset="-122"/>
            </a:endParaRPr>
          </a:p>
        </p:txBody>
      </p:sp>
      <p:pic>
        <p:nvPicPr>
          <p:cNvPr id="10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87624" y="2852936"/>
            <a:ext cx="6264696" cy="2952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1331640" y="2060848"/>
            <a:ext cx="5760640" cy="523220"/>
          </a:xfrm>
          <a:prstGeom prst="rect">
            <a:avLst/>
          </a:prstGeom>
          <a:noFill/>
        </p:spPr>
        <p:txBody>
          <a:bodyPr wrap="square" rtlCol="0">
            <a:spAutoFit/>
          </a:bodyPr>
          <a:lstStyle/>
          <a:p>
            <a:r>
              <a:rPr lang="zh-CN" altLang="en-US" sz="2800" b="1" dirty="0" smtClean="0">
                <a:solidFill>
                  <a:srgbClr val="FF0000"/>
                </a:solidFill>
                <a:latin typeface="宋体" panose="02010600030101010101" pitchFamily="2" charset="-122"/>
                <a:ea typeface="宋体" panose="02010600030101010101" pitchFamily="2" charset="-122"/>
              </a:rPr>
              <a:t>直接选择排序的基本过程为：</a:t>
            </a:r>
            <a:endParaRPr lang="zh-CN" altLang="en-US" sz="28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2" descr="C:\Users\shkstart\Desktop\50.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97" y="13029"/>
            <a:ext cx="9137903" cy="64699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descr="C:\Users\shkstart\Desktop\5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42" y="15189"/>
            <a:ext cx="9142258" cy="64601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C:\Users\shkstart\Desktop\5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19962"/>
            <a:ext cx="9144000" cy="647423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C:\Users\shkstart\Desktop\5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0"/>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descr="C:\Users\shkstart\Desktop\5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12" y="1742"/>
            <a:ext cx="9180512" cy="64871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2" descr="C:\Users\shkstart\Desktop\5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613"/>
            <a:ext cx="9144000" cy="64704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796136" y="5949280"/>
            <a:ext cx="2520280" cy="461665"/>
          </a:xfrm>
          <a:prstGeom prst="rect">
            <a:avLst/>
          </a:prstGeom>
          <a:noFill/>
        </p:spPr>
        <p:txBody>
          <a:bodyPr wrap="square" rtlCol="0">
            <a:spAutoFit/>
          </a:bodyPr>
          <a:lstStyle/>
          <a:p>
            <a:r>
              <a:rPr lang="en-US" altLang="zh-CN" sz="2400" b="1" dirty="0" smtClean="0"/>
              <a:t>BubbleSort.java</a:t>
            </a:r>
            <a:endParaRPr lang="zh-CN" altLang="en-US" sz="2400" b="1"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4678204"/>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从冒泡排序的算法可以看出，若待排序的元素为正序，则只需进行一趟排序，比较次数为</a:t>
            </a:r>
            <a:r>
              <a:rPr lang="en-US" altLang="zh-CN" sz="2400" dirty="0" smtClean="0">
                <a:ea typeface="宋体" panose="02010600030101010101" pitchFamily="2" charset="-122"/>
              </a:rPr>
              <a:t>n-1</a:t>
            </a:r>
            <a:r>
              <a:rPr lang="zh-CN" altLang="en-US" sz="2400" dirty="0" smtClean="0">
                <a:ea typeface="宋体" panose="02010600030101010101" pitchFamily="2" charset="-122"/>
              </a:rPr>
              <a:t>次，移动元素次数为</a:t>
            </a:r>
            <a:r>
              <a:rPr lang="en-US" altLang="zh-CN" sz="2400" dirty="0" smtClean="0">
                <a:ea typeface="宋体" panose="02010600030101010101" pitchFamily="2" charset="-122"/>
              </a:rPr>
              <a:t>0</a:t>
            </a:r>
            <a:r>
              <a:rPr lang="zh-CN" altLang="en-US" sz="2400" dirty="0" smtClean="0">
                <a:ea typeface="宋体" panose="02010600030101010101" pitchFamily="2" charset="-122"/>
              </a:rPr>
              <a:t>；若待排序的元素为逆序，则需要进行</a:t>
            </a:r>
            <a:r>
              <a:rPr lang="en-US" altLang="zh-CN" sz="2400" dirty="0" smtClean="0">
                <a:ea typeface="宋体" panose="02010600030101010101" pitchFamily="2" charset="-122"/>
              </a:rPr>
              <a:t>n-1</a:t>
            </a:r>
            <a:r>
              <a:rPr lang="zh-CN" altLang="en-US" sz="2400" dirty="0" smtClean="0">
                <a:ea typeface="宋体" panose="02010600030101010101" pitchFamily="2" charset="-122"/>
              </a:rPr>
              <a:t>趟排序，比较次数为                      ，移动次数为                       ，因此时间复杂度为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冒泡排序效率分析</a:t>
            </a:r>
            <a:endParaRPr lang="zh-CN" altLang="en-US" sz="3200" b="1" dirty="0">
              <a:latin typeface="宋体" panose="02010600030101010101" pitchFamily="2" charset="-122"/>
              <a:ea typeface="宋体" panose="02010600030101010101" pitchFamily="2" charset="-122"/>
            </a:endParaRPr>
          </a:p>
        </p:txBody>
      </p:sp>
      <p:pic>
        <p:nvPicPr>
          <p:cNvPr id="788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12432" y="3542531"/>
            <a:ext cx="144780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4081433"/>
            <a:ext cx="1543050"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7649" y="4099122"/>
            <a:ext cx="790575" cy="371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1374" y="5157192"/>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a:t>
            </a:r>
            <a:r>
              <a:rPr lang="zh-CN" altLang="en-US" sz="2400" b="1" dirty="0">
                <a:solidFill>
                  <a:srgbClr val="FF0000"/>
                </a:solidFill>
                <a:ea typeface="宋体" panose="02010600030101010101" pitchFamily="2" charset="-122"/>
              </a:rPr>
              <a:t>快速</a:t>
            </a:r>
            <a:r>
              <a:rPr lang="zh-CN" altLang="en-US" sz="2400" b="1" dirty="0" smtClean="0">
                <a:solidFill>
                  <a:srgbClr val="FF0000"/>
                </a:solidFill>
                <a:ea typeface="宋体" panose="02010600030101010101" pitchFamily="2" charset="-122"/>
              </a:rPr>
              <a:t>排序</a:t>
            </a:r>
            <a:endParaRPr lang="en-US" altLang="zh-CN" sz="28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5" name="Picture 3" descr="C:\Users\shkstart\Desktop\QQ截图2013112702205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60002"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084168" y="6309320"/>
            <a:ext cx="2736304" cy="461665"/>
          </a:xfrm>
          <a:prstGeom prst="rect">
            <a:avLst/>
          </a:prstGeom>
          <a:noFill/>
        </p:spPr>
        <p:txBody>
          <a:bodyPr wrap="square" rtlCol="0">
            <a:spAutoFit/>
          </a:bodyPr>
          <a:lstStyle/>
          <a:p>
            <a:r>
              <a:rPr lang="en-US" altLang="zh-CN" sz="2400" b="1" dirty="0" smtClean="0"/>
              <a:t>QuickSort.java</a:t>
            </a:r>
            <a:endParaRPr lang="zh-CN" altLang="en-US" sz="2400" b="1" dirty="0"/>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016210"/>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时间效率很好，因为每趟能确定的元素都呈指数增长，故时间复杂度为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smtClean="0">
                <a:ea typeface="宋体" panose="02010600030101010101" pitchFamily="2" charset="-122"/>
              </a:rPr>
              <a:t>由于使用递归，而递归使用栈，因此空间效率最优时为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a:t>
            </a:r>
            <a:r>
              <a:rPr lang="zh-CN" altLang="en-US" sz="2400" dirty="0" smtClean="0">
                <a:ea typeface="宋体" panose="02010600030101010101" pitchFamily="2" charset="-122"/>
              </a:rPr>
              <a:t>由于包含跳跃式交换，因此不稳定</a:t>
            </a:r>
            <a:endParaRPr lang="zh-CN" altLang="en-US" sz="2400" dirty="0">
              <a:ea typeface="宋体" panose="02010600030101010101" pitchFamily="2" charset="-122"/>
            </a:endParaRPr>
          </a:p>
        </p:txBody>
      </p:sp>
      <p:sp>
        <p:nvSpPr>
          <p:cNvPr id="3" name="TextBox 2"/>
          <p:cNvSpPr txBox="1"/>
          <p:nvPr/>
        </p:nvSpPr>
        <p:spPr>
          <a:xfrm>
            <a:off x="3090252" y="908720"/>
            <a:ext cx="3497972" cy="584775"/>
          </a:xfrm>
          <a:prstGeom prst="rect">
            <a:avLst/>
          </a:prstGeom>
          <a:noFill/>
        </p:spPr>
        <p:txBody>
          <a:bodyPr wrap="square" rtlCol="0">
            <a:spAutoFit/>
          </a:bodyPr>
          <a:lstStyle/>
          <a:p>
            <a:r>
              <a:rPr lang="zh-CN" altLang="en-US" sz="3200" b="1" dirty="0">
                <a:latin typeface="宋体" panose="02010600030101010101" pitchFamily="2" charset="-122"/>
                <a:ea typeface="宋体" panose="02010600030101010101" pitchFamily="2" charset="-122"/>
              </a:rPr>
              <a:t>快速</a:t>
            </a:r>
            <a:r>
              <a:rPr lang="zh-CN" altLang="en-US" sz="3200" b="1" dirty="0" smtClean="0">
                <a:latin typeface="宋体" panose="02010600030101010101" pitchFamily="2" charset="-122"/>
                <a:ea typeface="宋体" panose="02010600030101010101" pitchFamily="2" charset="-122"/>
              </a:rPr>
              <a:t>排序效率分析</a:t>
            </a:r>
            <a:endParaRPr lang="zh-CN" altLang="en-US" sz="3200" b="1" dirty="0">
              <a:latin typeface="宋体" panose="02010600030101010101" pitchFamily="2" charset="-122"/>
              <a:ea typeface="宋体" panose="02010600030101010101" pitchFamily="2" charset="-122"/>
            </a:endParaRPr>
          </a:p>
        </p:txBody>
      </p:sp>
      <p:pic>
        <p:nvPicPr>
          <p:cNvPr id="808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02213" y="2420888"/>
            <a:ext cx="1362075" cy="43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1605" y="3501008"/>
            <a:ext cx="1200150" cy="390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shkstart\Desktop\QQ截图20131127005134.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552" y="908720"/>
            <a:ext cx="7560840" cy="54006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23928" y="6078123"/>
            <a:ext cx="2376264" cy="461665"/>
          </a:xfrm>
          <a:prstGeom prst="rect">
            <a:avLst/>
          </a:prstGeom>
          <a:noFill/>
        </p:spPr>
        <p:txBody>
          <a:bodyPr wrap="square" rtlCol="0">
            <a:spAutoFit/>
          </a:bodyPr>
          <a:lstStyle/>
          <a:p>
            <a:r>
              <a:rPr lang="en-US" altLang="zh-CN" sz="2400" b="1" dirty="0" smtClean="0"/>
              <a:t>SelectSort.java</a:t>
            </a:r>
            <a:endParaRPr lang="zh-CN" altLang="en-US" sz="2400" b="1" dirty="0"/>
          </a:p>
        </p:txBody>
      </p:sp>
      <p:sp>
        <p:nvSpPr>
          <p:cNvPr id="5" name="TextBox 4"/>
          <p:cNvSpPr txBox="1"/>
          <p:nvPr/>
        </p:nvSpPr>
        <p:spPr>
          <a:xfrm>
            <a:off x="6329949" y="6081644"/>
            <a:ext cx="2376264" cy="461665"/>
          </a:xfrm>
          <a:prstGeom prst="rect">
            <a:avLst/>
          </a:prstGeom>
          <a:noFill/>
        </p:spPr>
        <p:txBody>
          <a:bodyPr wrap="square" rtlCol="0">
            <a:spAutoFit/>
          </a:bodyPr>
          <a:lstStyle/>
          <a:p>
            <a:r>
              <a:rPr lang="en-US" altLang="zh-CN" sz="2400" b="1" dirty="0" smtClean="0"/>
              <a:t>SelectSort2.java</a:t>
            </a:r>
            <a:endParaRPr lang="zh-CN" altLang="en-US" sz="2400" b="1"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b="1" dirty="0" smtClean="0">
                <a:solidFill>
                  <a:srgbClr val="FF0000"/>
                </a:solidFill>
                <a:ea typeface="宋体" panose="02010600030101010101" pitchFamily="2" charset="-122"/>
              </a:rPr>
              <a:t>直接插入排序</a:t>
            </a:r>
            <a:r>
              <a:rPr lang="zh-CN" altLang="en-US" sz="2400" dirty="0" smtClean="0">
                <a:ea typeface="宋体" panose="02010600030101010101" pitchFamily="2" charset="-122"/>
              </a:rPr>
              <a:t>、</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descr="C:\Users\shkstart\Desktop\QQ截图20131127022959.png"/>
          <p:cNvPicPr>
            <a:picLocks noChangeAspect="1" noChangeArrowheads="1"/>
          </p:cNvPicPr>
          <p:nvPr/>
        </p:nvPicPr>
        <p:blipFill rotWithShape="1">
          <a:blip r:embed="rId1">
            <a:extLst>
              <a:ext uri="{28A0092B-C50C-407E-A947-70E740481C1C}">
                <a14:useLocalDpi xmlns:a14="http://schemas.microsoft.com/office/drawing/2010/main" val="0"/>
              </a:ext>
            </a:extLst>
          </a:blip>
          <a:srcRect l="4131" t="7917" r="5778" b="5260"/>
          <a:stretch>
            <a:fillRect/>
          </a:stretch>
        </p:blipFill>
        <p:spPr bwMode="auto">
          <a:xfrm>
            <a:off x="759278" y="1190363"/>
            <a:ext cx="7413122" cy="51660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C:\Users\shkstart\Desktop\QQ截图20131127023310.png"/>
          <p:cNvPicPr>
            <a:picLocks noChangeAspect="1" noChangeArrowheads="1"/>
          </p:cNvPicPr>
          <p:nvPr/>
        </p:nvPicPr>
        <p:blipFill rotWithShape="1">
          <a:blip r:embed="rId1">
            <a:extLst>
              <a:ext uri="{28A0092B-C50C-407E-A947-70E740481C1C}">
                <a14:useLocalDpi xmlns:a14="http://schemas.microsoft.com/office/drawing/2010/main" val="0"/>
              </a:ext>
            </a:extLst>
          </a:blip>
          <a:srcRect l="7352" t="6158" r="9645" b="8415"/>
          <a:stretch>
            <a:fillRect/>
          </a:stretch>
        </p:blipFill>
        <p:spPr bwMode="auto">
          <a:xfrm>
            <a:off x="899592" y="913172"/>
            <a:ext cx="7560840" cy="561217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876256" y="6021288"/>
            <a:ext cx="2088232" cy="461665"/>
          </a:xfrm>
          <a:prstGeom prst="rect">
            <a:avLst/>
          </a:prstGeom>
          <a:noFill/>
        </p:spPr>
        <p:txBody>
          <a:bodyPr wrap="square" rtlCol="0">
            <a:spAutoFit/>
          </a:bodyPr>
          <a:lstStyle/>
          <a:p>
            <a:r>
              <a:rPr lang="en-US" altLang="zh-CN" sz="2400" b="1" dirty="0" smtClean="0"/>
              <a:t>InsertSort.java</a:t>
            </a:r>
            <a:endParaRPr lang="zh-CN" altLang="en-US" sz="2400" b="1" dirty="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3570208"/>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在最坏的情况下，所有元素的比较次数总和为（</a:t>
            </a:r>
            <a:r>
              <a:rPr lang="en-US" altLang="zh-CN" sz="2400" dirty="0" smtClean="0">
                <a:ea typeface="宋体" panose="02010600030101010101" pitchFamily="2" charset="-122"/>
              </a:rPr>
              <a:t>0+1+2+…+n-1</a:t>
            </a:r>
            <a:r>
              <a:rPr lang="zh-CN" altLang="en-US" sz="2400" dirty="0">
                <a:ea typeface="宋体" panose="02010600030101010101" pitchFamily="2" charset="-122"/>
              </a:rPr>
              <a:t>）</a:t>
            </a:r>
            <a:r>
              <a:rPr lang="en-US" altLang="zh-CN" sz="2400" dirty="0" smtClean="0">
                <a:ea typeface="宋体" panose="02010600030101010101" pitchFamily="2" charset="-122"/>
              </a:rPr>
              <a:t>=               </a:t>
            </a:r>
            <a:r>
              <a:rPr lang="zh-CN" altLang="en-US" sz="2400" dirty="0" smtClean="0">
                <a:ea typeface="宋体" panose="02010600030101010101" pitchFamily="2" charset="-122"/>
              </a:rPr>
              <a:t>；在其他情况下，也要考虑移动元素的次数，故时间复杂度为</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算法的稳定性：稳定</a:t>
            </a:r>
            <a:endParaRPr lang="zh-CN" altLang="en-US" sz="2400" b="1" dirty="0">
              <a:ea typeface="宋体" panose="02010600030101010101" pitchFamily="2" charset="-122"/>
            </a:endParaRPr>
          </a:p>
        </p:txBody>
      </p:sp>
      <p:sp>
        <p:nvSpPr>
          <p:cNvPr id="3" name="TextBox 2"/>
          <p:cNvSpPr txBox="1"/>
          <p:nvPr/>
        </p:nvSpPr>
        <p:spPr>
          <a:xfrm>
            <a:off x="2771800" y="932644"/>
            <a:ext cx="4290060"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直接插入排序效率分析</a:t>
            </a:r>
            <a:endParaRPr lang="zh-CN" altLang="en-US" sz="3200" b="1" dirty="0">
              <a:latin typeface="宋体" panose="02010600030101010101" pitchFamily="2" charset="-122"/>
              <a:ea typeface="宋体" panose="02010600030101010101" pitchFamily="2" charset="-122"/>
            </a:endParaRPr>
          </a:p>
        </p:txBody>
      </p:sp>
      <p:pic>
        <p:nvPicPr>
          <p:cNvPr id="839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16830" y="2420888"/>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39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61860" y="3012621"/>
            <a:ext cx="847725" cy="400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56" y="4005064"/>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b="1" dirty="0">
                <a:solidFill>
                  <a:srgbClr val="FF0000"/>
                </a:solidFill>
                <a:ea typeface="宋体" panose="02010600030101010101" pitchFamily="2" charset="-122"/>
              </a:rPr>
              <a:t>折半插入排序</a:t>
            </a:r>
            <a:r>
              <a:rPr lang="zh-CN" altLang="zh-CN" sz="2400" dirty="0" smtClean="0">
                <a:ea typeface="宋体" panose="02010600030101010101" pitchFamily="2" charset="-122"/>
              </a:rPr>
              <a:t>、</a:t>
            </a:r>
            <a:r>
              <a:rPr lang="en-US" altLang="zh-CN" sz="2400" dirty="0" smtClean="0">
                <a:ea typeface="宋体" panose="02010600030101010101" pitchFamily="2" charset="-122"/>
              </a:rPr>
              <a:t>Shell</a:t>
            </a:r>
            <a:r>
              <a:rPr lang="zh-CN" altLang="zh-CN" sz="2400" dirty="0" smtClean="0">
                <a:ea typeface="宋体" panose="02010600030101010101" pitchFamily="2" charset="-122"/>
              </a:rPr>
              <a:t>排序</a:t>
            </a:r>
            <a:endParaRPr lang="en-US" altLang="zh-CN" sz="16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90252" y="908720"/>
            <a:ext cx="3497972" cy="584775"/>
          </a:xfrm>
          <a:prstGeom prst="rect">
            <a:avLst/>
          </a:prstGeom>
          <a:noFill/>
        </p:spPr>
        <p:txBody>
          <a:bodyPr wrap="square" rtlCol="0">
            <a:spAutoFit/>
          </a:bodyPr>
          <a:lstStyle/>
          <a:p>
            <a:r>
              <a:rPr lang="zh-CN" altLang="en-US" sz="3200" b="1" dirty="0" smtClean="0">
                <a:latin typeface="宋体" panose="02010600030101010101" pitchFamily="2" charset="-122"/>
                <a:ea typeface="宋体" panose="02010600030101010101" pitchFamily="2" charset="-122"/>
              </a:rPr>
              <a:t>折半插入排序</a:t>
            </a:r>
            <a:endParaRPr lang="zh-CN" altLang="en-US" sz="3200" b="1" dirty="0">
              <a:latin typeface="宋体" panose="02010600030101010101" pitchFamily="2" charset="-122"/>
              <a:ea typeface="宋体" panose="02010600030101010101" pitchFamily="2" charset="-122"/>
            </a:endParaRPr>
          </a:p>
        </p:txBody>
      </p:sp>
      <p:sp>
        <p:nvSpPr>
          <p:cNvPr id="3" name="TextBox 2"/>
          <p:cNvSpPr txBox="1"/>
          <p:nvPr/>
        </p:nvSpPr>
        <p:spPr>
          <a:xfrm>
            <a:off x="683568" y="1717664"/>
            <a:ext cx="7920880" cy="3683060"/>
          </a:xfrm>
          <a:prstGeom prst="rect">
            <a:avLst/>
          </a:prstGeom>
          <a:noFill/>
        </p:spPr>
        <p:txBody>
          <a:bodyPr wrap="square" rtlCol="0">
            <a:spAutoFit/>
          </a:bodyPr>
          <a:lstStyle/>
          <a:p>
            <a:pPr marL="342900" indent="-342900">
              <a:lnSpc>
                <a:spcPts val="3200"/>
              </a:lnSpc>
              <a:buFont typeface="Wingdings" panose="05000000000000000000" pitchFamily="2" charset="2"/>
              <a:buChar char="l"/>
            </a:pPr>
            <a:r>
              <a:rPr lang="zh-CN" altLang="en-US" sz="2400" dirty="0" smtClean="0">
                <a:ea typeface="宋体" panose="02010600030101010101" pitchFamily="2" charset="-122"/>
              </a:rPr>
              <a:t>折半插入排序是对直接插入排序的简单改进。</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此处介绍的折半插入，其实就是通过不断地折半来快速确定第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个元素的插入位置，这实际上是一种查找算法：折半查找。</a:t>
            </a:r>
            <a:r>
              <a:rPr lang="en-US" altLang="zh-CN" sz="2400" dirty="0" smtClean="0">
                <a:ea typeface="宋体" panose="02010600030101010101" pitchFamily="2" charset="-122"/>
              </a:rPr>
              <a:t>Java</a:t>
            </a:r>
            <a:r>
              <a:rPr lang="zh-CN" altLang="en-US" sz="2400" dirty="0" smtClean="0">
                <a:ea typeface="宋体" panose="02010600030101010101" pitchFamily="2" charset="-122"/>
              </a:rPr>
              <a:t>的</a:t>
            </a:r>
            <a:r>
              <a:rPr lang="en-US" altLang="zh-CN" sz="2400" dirty="0" smtClean="0">
                <a:ea typeface="宋体" panose="02010600030101010101" pitchFamily="2" charset="-122"/>
              </a:rPr>
              <a:t>Arrays</a:t>
            </a:r>
            <a:r>
              <a:rPr lang="zh-CN" altLang="en-US" sz="2400" dirty="0">
                <a:ea typeface="宋体" panose="02010600030101010101" pitchFamily="2" charset="-122"/>
              </a:rPr>
              <a:t>类里的</a:t>
            </a:r>
            <a:r>
              <a:rPr lang="en-US" altLang="zh-CN" sz="2400" dirty="0" err="1">
                <a:ea typeface="宋体" panose="02010600030101010101" pitchFamily="2" charset="-122"/>
              </a:rPr>
              <a:t>binarySearch</a:t>
            </a:r>
            <a:r>
              <a:rPr lang="en-US" altLang="zh-CN" sz="2400" dirty="0">
                <a:ea typeface="宋体" panose="02010600030101010101" pitchFamily="2" charset="-122"/>
              </a:rPr>
              <a:t>()</a:t>
            </a:r>
            <a:r>
              <a:rPr lang="zh-CN" altLang="en-US" sz="2400" dirty="0">
                <a:ea typeface="宋体" panose="02010600030101010101" pitchFamily="2" charset="-122"/>
              </a:rPr>
              <a:t>方法，就是折半</a:t>
            </a:r>
            <a:r>
              <a:rPr lang="zh-CN" altLang="en-US" sz="2400" dirty="0" smtClean="0">
                <a:ea typeface="宋体" panose="02010600030101010101" pitchFamily="2" charset="-122"/>
              </a:rPr>
              <a:t>查找的实现，</a:t>
            </a:r>
            <a:r>
              <a:rPr lang="zh-CN" altLang="en-US" sz="2400" dirty="0">
                <a:ea typeface="宋体" panose="02010600030101010101" pitchFamily="2" charset="-122"/>
              </a:rPr>
              <a:t>用于从指定数组中查找指定元素</a:t>
            </a:r>
            <a:r>
              <a:rPr lang="zh-CN" altLang="en-US" sz="2400" dirty="0" smtClean="0">
                <a:ea typeface="宋体" panose="02010600030101010101" pitchFamily="2" charset="-122"/>
              </a:rPr>
              <a:t>，前提</a:t>
            </a:r>
            <a:r>
              <a:rPr lang="zh-CN" altLang="en-US" sz="2400" dirty="0">
                <a:ea typeface="宋体" panose="02010600030101010101" pitchFamily="2" charset="-122"/>
              </a:rPr>
              <a:t>是该数组已经处于有序状态</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marL="342900" indent="-342900">
              <a:lnSpc>
                <a:spcPts val="3200"/>
              </a:lnSpc>
              <a:spcBef>
                <a:spcPts val="1200"/>
              </a:spcBef>
              <a:buFont typeface="Wingdings" panose="05000000000000000000" pitchFamily="2" charset="2"/>
              <a:buChar char="l"/>
            </a:pPr>
            <a:r>
              <a:rPr lang="zh-CN" altLang="en-US" sz="2400" dirty="0" smtClean="0">
                <a:ea typeface="宋体" panose="02010600030101010101" pitchFamily="2" charset="-122"/>
              </a:rPr>
              <a:t>与直接插入排序的效果相同，只是更快了一些，因为折半插入排序可以更快地确定第</a:t>
            </a:r>
            <a:r>
              <a:rPr lang="en-US" altLang="zh-CN" sz="2400" dirty="0" err="1" smtClean="0">
                <a:ea typeface="宋体" panose="02010600030101010101" pitchFamily="2" charset="-122"/>
              </a:rPr>
              <a:t>i</a:t>
            </a:r>
            <a:r>
              <a:rPr lang="zh-CN" altLang="en-US" sz="2400" dirty="0" smtClean="0">
                <a:ea typeface="宋体" panose="02010600030101010101" pitchFamily="2" charset="-122"/>
              </a:rPr>
              <a:t>个元素的插入位置</a:t>
            </a:r>
            <a:endParaRPr lang="zh-CN" altLang="en-US" sz="2400" dirty="0">
              <a:ea typeface="宋体" panose="02010600030101010101" pitchFamily="2" charset="-122"/>
            </a:endParaRPr>
          </a:p>
        </p:txBody>
      </p:sp>
      <p:sp>
        <p:nvSpPr>
          <p:cNvPr id="4" name="TextBox 3"/>
          <p:cNvSpPr txBox="1"/>
          <p:nvPr/>
        </p:nvSpPr>
        <p:spPr>
          <a:xfrm>
            <a:off x="5220072" y="5589240"/>
            <a:ext cx="2952328" cy="461665"/>
          </a:xfrm>
          <a:prstGeom prst="rect">
            <a:avLst/>
          </a:prstGeom>
          <a:noFill/>
        </p:spPr>
        <p:txBody>
          <a:bodyPr wrap="square" rtlCol="0">
            <a:spAutoFit/>
          </a:bodyPr>
          <a:lstStyle/>
          <a:p>
            <a:r>
              <a:rPr lang="en-US" altLang="zh-CN" sz="2400" b="1" dirty="0" smtClean="0"/>
              <a:t>BinaryInsertSort.java</a:t>
            </a:r>
            <a:endParaRPr lang="zh-CN" altLang="en-US" sz="2400" b="1"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2975561" y="620688"/>
            <a:ext cx="3528392" cy="792088"/>
          </a:xfrm>
          <a:noFill/>
        </p:spPr>
        <p:txBody>
          <a:bodyPr>
            <a:normAutofit/>
          </a:bodyPr>
          <a:lstStyle/>
          <a:p>
            <a:pPr eaLnBrk="1" hangingPunct="1"/>
            <a:r>
              <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rPr>
              <a:t>常用的内部排序</a:t>
            </a:r>
            <a:endParaRPr lang="zh-CN" altLang="en-US" b="1" dirty="0" smtClean="0">
              <a:solidFill>
                <a:schemeClr val="tx1"/>
              </a:solidFill>
              <a:latin typeface="宋体" panose="02010600030101010101" pitchFamily="2" charset="-122"/>
              <a:ea typeface="宋体" panose="02010600030101010101" pitchFamily="2" charset="-122"/>
              <a:cs typeface="Arial Unicode MS" pitchFamily="34" charset="-122"/>
            </a:endParaRPr>
          </a:p>
        </p:txBody>
      </p:sp>
      <p:sp>
        <p:nvSpPr>
          <p:cNvPr id="6" name="TextBox 5"/>
          <p:cNvSpPr txBox="1"/>
          <p:nvPr/>
        </p:nvSpPr>
        <p:spPr>
          <a:xfrm>
            <a:off x="539552" y="1556792"/>
            <a:ext cx="8400411" cy="5078313"/>
          </a:xfrm>
          <a:prstGeom prst="rect">
            <a:avLst/>
          </a:prstGeom>
          <a:noFill/>
        </p:spPr>
        <p:txBody>
          <a:bodyPr wrap="square" rtlCol="0">
            <a:spAutoFit/>
          </a:bodyPr>
          <a:lstStyle/>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选择排序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直接选择排序、堆</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交换排序</a:t>
            </a:r>
            <a:endParaRPr lang="en-US" altLang="zh-CN" sz="2800" b="1" dirty="0">
              <a:ea typeface="宋体" panose="02010600030101010101" pitchFamily="2" charset="-122"/>
            </a:endParaRPr>
          </a:p>
          <a:p>
            <a:pPr marL="914400" lvl="1" indent="-457200">
              <a:buFont typeface="Wingdings" panose="05000000000000000000" pitchFamily="2" charset="2"/>
              <a:buChar char="Ø"/>
            </a:pPr>
            <a:r>
              <a:rPr lang="zh-CN" altLang="en-US" sz="2400" dirty="0">
                <a:ea typeface="宋体" panose="02010600030101010101" pitchFamily="2" charset="-122"/>
              </a:rPr>
              <a:t>冒泡排序、快速</a:t>
            </a:r>
            <a:r>
              <a:rPr lang="zh-CN" altLang="en-US" sz="2400" dirty="0" smtClean="0">
                <a:ea typeface="宋体" panose="02010600030101010101" pitchFamily="2" charset="-122"/>
              </a:rPr>
              <a:t>排序</a:t>
            </a:r>
            <a:endParaRPr lang="en-US" altLang="zh-CN" sz="2800"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a:ea typeface="宋体" panose="02010600030101010101" pitchFamily="2" charset="-122"/>
              </a:rPr>
              <a:t>插入</a:t>
            </a:r>
            <a:r>
              <a:rPr lang="zh-CN" altLang="en-US" sz="2800" b="1" dirty="0" smtClean="0">
                <a:ea typeface="宋体" panose="02010600030101010101" pitchFamily="2" charset="-122"/>
              </a:rPr>
              <a:t>排序</a:t>
            </a:r>
            <a:endParaRPr lang="en-US" altLang="zh-CN" sz="2800" b="1" dirty="0" smtClean="0">
              <a:ea typeface="宋体" panose="02010600030101010101" pitchFamily="2" charset="-122"/>
            </a:endParaRPr>
          </a:p>
          <a:p>
            <a:pPr marL="914400" lvl="1" indent="-457200">
              <a:buFont typeface="Wingdings" panose="05000000000000000000" pitchFamily="2" charset="2"/>
              <a:buChar char="Ø"/>
            </a:pPr>
            <a:r>
              <a:rPr lang="zh-CN" altLang="en-US" sz="2400" dirty="0" smtClean="0">
                <a:ea typeface="宋体" panose="02010600030101010101" pitchFamily="2" charset="-122"/>
              </a:rPr>
              <a:t>直接插入排序、</a:t>
            </a:r>
            <a:r>
              <a:rPr lang="zh-CN" altLang="zh-CN" sz="2400" dirty="0">
                <a:ea typeface="宋体" panose="02010600030101010101" pitchFamily="2" charset="-122"/>
              </a:rPr>
              <a:t>折半插入排序</a:t>
            </a:r>
            <a:r>
              <a:rPr lang="zh-CN" altLang="zh-CN" sz="2400" dirty="0" smtClean="0">
                <a:ea typeface="宋体" panose="02010600030101010101" pitchFamily="2" charset="-122"/>
              </a:rPr>
              <a:t>、</a:t>
            </a:r>
            <a:r>
              <a:rPr lang="en-US" altLang="zh-CN" sz="2400" b="1" dirty="0" smtClean="0">
                <a:solidFill>
                  <a:srgbClr val="FF0000"/>
                </a:solidFill>
                <a:ea typeface="宋体" panose="02010600030101010101" pitchFamily="2" charset="-122"/>
              </a:rPr>
              <a:t>Shell</a:t>
            </a:r>
            <a:r>
              <a:rPr lang="zh-CN" altLang="zh-CN" sz="2400" b="1" dirty="0" smtClean="0">
                <a:solidFill>
                  <a:srgbClr val="FF0000"/>
                </a:solidFill>
                <a:ea typeface="宋体" panose="02010600030101010101" pitchFamily="2" charset="-122"/>
              </a:rPr>
              <a:t>排序</a:t>
            </a:r>
            <a:endParaRPr lang="en-US" altLang="zh-CN" sz="1600" b="1" dirty="0" smtClean="0">
              <a:solidFill>
                <a:srgbClr val="FF0000"/>
              </a:solidFill>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归并排序</a:t>
            </a:r>
            <a:endParaRPr lang="en-US" altLang="zh-CN" sz="16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桶式排序</a:t>
            </a:r>
            <a:endParaRPr lang="en-US" altLang="zh-CN" sz="2800" b="1" dirty="0" smtClean="0">
              <a:ea typeface="宋体" panose="02010600030101010101" pitchFamily="2" charset="-122"/>
            </a:endParaRPr>
          </a:p>
          <a:p>
            <a:pPr marL="457200" indent="-457200">
              <a:lnSpc>
                <a:spcPct val="150000"/>
              </a:lnSpc>
              <a:buFont typeface="Wingdings" panose="05000000000000000000" pitchFamily="2" charset="2"/>
              <a:buChar char="l"/>
            </a:pPr>
            <a:r>
              <a:rPr lang="zh-CN" altLang="en-US" sz="2800" b="1" dirty="0" smtClean="0">
                <a:ea typeface="宋体" panose="02010600030101010101" pitchFamily="2" charset="-122"/>
              </a:rPr>
              <a:t>基数排序</a:t>
            </a:r>
            <a:endParaRPr lang="en-US" altLang="zh-CN" sz="2800" b="1" dirty="0" smtClean="0">
              <a:ea typeface="宋体" panose="02010600030101010101" pitchFamily="2" charset="-122"/>
            </a:endParaRP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Users\shkstart\Desktop\QQ截图20131127024720.png"/>
          <p:cNvPicPr>
            <a:picLocks noChangeAspect="1" noChangeArrowheads="1"/>
          </p:cNvPicPr>
          <p:nvPr/>
        </p:nvPicPr>
        <p:blipFill rotWithShape="1">
          <a:blip r:embed="rId1">
            <a:extLst>
              <a:ext uri="{28A0092B-C50C-407E-A947-70E740481C1C}">
                <a14:useLocalDpi xmlns:a14="http://schemas.microsoft.com/office/drawing/2010/main" val="0"/>
              </a:ext>
            </a:extLst>
          </a:blip>
          <a:srcRect l="7330" t="6803" r="6318" b="15986"/>
          <a:stretch>
            <a:fillRect/>
          </a:stretch>
        </p:blipFill>
        <p:spPr bwMode="auto">
          <a:xfrm>
            <a:off x="755576" y="1124744"/>
            <a:ext cx="7920880" cy="51372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9" name="Picture 3" descr="C:\Users\shkstart\Desktop\QQ截图20131127025000.png"/>
          <p:cNvPicPr>
            <a:picLocks noChangeAspect="1" noChangeArrowheads="1"/>
          </p:cNvPicPr>
          <p:nvPr/>
        </p:nvPicPr>
        <p:blipFill rotWithShape="1">
          <a:blip r:embed="rId1">
            <a:extLst>
              <a:ext uri="{28A0092B-C50C-407E-A947-70E740481C1C}">
                <a14:useLocalDpi xmlns:a14="http://schemas.microsoft.com/office/drawing/2010/main" val="0"/>
              </a:ext>
            </a:extLst>
          </a:blip>
          <a:srcRect l="4616" t="6803" r="8045" b="6803"/>
          <a:stretch>
            <a:fillRect/>
          </a:stretch>
        </p:blipFill>
        <p:spPr bwMode="auto">
          <a:xfrm>
            <a:off x="659734" y="908212"/>
            <a:ext cx="7776864" cy="558001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6372200" y="6257899"/>
            <a:ext cx="2232248" cy="461665"/>
          </a:xfrm>
          <a:prstGeom prst="rect">
            <a:avLst/>
          </a:prstGeom>
          <a:noFill/>
        </p:spPr>
        <p:txBody>
          <a:bodyPr wrap="square" rtlCol="0">
            <a:spAutoFit/>
          </a:bodyPr>
          <a:lstStyle/>
          <a:p>
            <a:r>
              <a:rPr lang="en-US" altLang="zh-CN" sz="2400" b="1" dirty="0" smtClean="0"/>
              <a:t>ShellSort.java</a:t>
            </a:r>
            <a:endParaRPr lang="zh-CN" altLang="en-US" sz="2400" b="1" dirty="0"/>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928" y="1742331"/>
            <a:ext cx="7560840" cy="2462213"/>
          </a:xfrm>
          <a:prstGeom prst="rect">
            <a:avLst/>
          </a:prstGeom>
          <a:noFill/>
        </p:spPr>
        <p:txBody>
          <a:bodyPr wrap="square" rtlCol="0">
            <a:spAutoFit/>
          </a:bodyPr>
          <a:lstStyle/>
          <a:p>
            <a:pPr>
              <a:lnSpc>
                <a:spcPct val="150000"/>
              </a:lnSpc>
            </a:pPr>
            <a:r>
              <a:rPr lang="zh-CN" altLang="en-US" sz="2400" b="1" dirty="0" smtClean="0">
                <a:ea typeface="宋体" panose="02010600030101010101" pitchFamily="2" charset="-122"/>
              </a:rPr>
              <a:t>算法的时间效率：</a:t>
            </a:r>
            <a:r>
              <a:rPr lang="zh-CN" altLang="en-US" sz="2400" dirty="0" smtClean="0">
                <a:ea typeface="宋体" panose="02010600030101010101" pitchFamily="2" charset="-122"/>
              </a:rPr>
              <a:t>开销估计在                                       之间</a:t>
            </a:r>
            <a:endParaRPr lang="en-US" altLang="zh-CN" sz="2400" dirty="0" smtClean="0">
              <a:ea typeface="宋体" panose="02010600030101010101" pitchFamily="2" charset="-122"/>
            </a:endParaRPr>
          </a:p>
          <a:p>
            <a:pPr>
              <a:lnSpc>
                <a:spcPct val="150000"/>
              </a:lnSpc>
            </a:pPr>
            <a:r>
              <a:rPr lang="zh-CN" altLang="en-US" sz="2400" b="1" dirty="0" smtClean="0">
                <a:ea typeface="宋体" panose="02010600030101010101" pitchFamily="2" charset="-122"/>
              </a:rPr>
              <a:t>算法的空间效率：</a:t>
            </a:r>
            <a:r>
              <a:rPr lang="zh-CN" altLang="en-US" sz="2400" dirty="0">
                <a:ea typeface="宋体" panose="02010600030101010101" pitchFamily="2" charset="-122"/>
              </a:rPr>
              <a:t>空间效率很高，只需要一个附加程序单元用于交换，其空间效率</a:t>
            </a:r>
            <a:r>
              <a:rPr lang="zh-CN" altLang="en-US" sz="2400" dirty="0" smtClean="0">
                <a:ea typeface="宋体" panose="02010600030101010101" pitchFamily="2" charset="-122"/>
              </a:rPr>
              <a:t>为</a:t>
            </a:r>
            <a:endParaRPr lang="en-US" altLang="zh-CN" sz="2400" dirty="0" smtClean="0">
              <a:ea typeface="宋体" panose="02010600030101010101" pitchFamily="2" charset="-122"/>
            </a:endParaRPr>
          </a:p>
          <a:p>
            <a:pPr>
              <a:lnSpc>
                <a:spcPct val="150000"/>
              </a:lnSpc>
              <a:spcBef>
                <a:spcPts val="1200"/>
              </a:spcBef>
            </a:pPr>
            <a:r>
              <a:rPr lang="zh-CN" altLang="en-US" sz="2400" b="1" dirty="0" smtClean="0">
                <a:ea typeface="宋体" panose="02010600030101010101" pitchFamily="2" charset="-122"/>
              </a:rPr>
              <a:t>算法的稳定性：不稳定 </a:t>
            </a:r>
            <a:endParaRPr lang="zh-CN" altLang="en-US" sz="2400" b="1" dirty="0">
              <a:ea typeface="宋体" panose="02010600030101010101" pitchFamily="2" charset="-122"/>
            </a:endParaRPr>
          </a:p>
        </p:txBody>
      </p:sp>
      <p:sp>
        <p:nvSpPr>
          <p:cNvPr id="3" name="TextBox 2"/>
          <p:cNvSpPr txBox="1"/>
          <p:nvPr/>
        </p:nvSpPr>
        <p:spPr>
          <a:xfrm>
            <a:off x="3090252" y="908720"/>
            <a:ext cx="4290060" cy="584775"/>
          </a:xfrm>
          <a:prstGeom prst="rect">
            <a:avLst/>
          </a:prstGeom>
          <a:noFill/>
        </p:spPr>
        <p:txBody>
          <a:bodyPr wrap="square" rtlCol="0">
            <a:spAutoFit/>
          </a:bodyPr>
          <a:lstStyle/>
          <a:p>
            <a:r>
              <a:rPr lang="en-US" altLang="zh-CN" sz="3200" b="1" dirty="0">
                <a:ea typeface="宋体" panose="02010600030101010101" pitchFamily="2" charset="-122"/>
              </a:rPr>
              <a:t>Shell</a:t>
            </a:r>
            <a:r>
              <a:rPr lang="zh-CN" altLang="en-US" sz="3200" b="1" dirty="0" smtClean="0">
                <a:ea typeface="宋体" panose="02010600030101010101" pitchFamily="2" charset="-122"/>
              </a:rPr>
              <a:t>排序效率分析</a:t>
            </a:r>
            <a:endParaRPr lang="zh-CN" altLang="en-US" sz="3200" b="1" dirty="0">
              <a:ea typeface="宋体" panose="02010600030101010101" pitchFamily="2" charset="-122"/>
            </a:endParaRPr>
          </a:p>
        </p:txBody>
      </p:sp>
      <p:pic>
        <p:nvPicPr>
          <p:cNvPr id="5"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30418" y="2973437"/>
            <a:ext cx="6762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70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9361" y="1857772"/>
            <a:ext cx="2466975" cy="419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PPT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3">
      <a:majorFont>
        <a:latin typeface="Calibri"/>
        <a:ea typeface="Arial Unicode MS"/>
        <a:cs typeface=""/>
      </a:majorFont>
      <a:minorFont>
        <a:latin typeface="Calibri"/>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rgbClr val="C00000"/>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PPT模板</Template>
  <TotalTime>0</TotalTime>
  <Words>4334</Words>
  <Application>WPS 演示</Application>
  <PresentationFormat>全屏显示(4:3)</PresentationFormat>
  <Paragraphs>381</Paragraphs>
  <Slides>131</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131</vt:i4>
      </vt:variant>
    </vt:vector>
  </HeadingPairs>
  <TitlesOfParts>
    <vt:vector size="141" baseType="lpstr">
      <vt:lpstr>Arial</vt:lpstr>
      <vt:lpstr>宋体</vt:lpstr>
      <vt:lpstr>Wingdings</vt:lpstr>
      <vt:lpstr>楷体</vt:lpstr>
      <vt:lpstr>Times New Roman</vt:lpstr>
      <vt:lpstr>Courier New</vt:lpstr>
      <vt:lpstr>Arial Unicode MS</vt:lpstr>
      <vt:lpstr>微软雅黑</vt:lpstr>
      <vt:lpstr>Calibri</vt:lpstr>
      <vt:lpstr>PPT模板</vt:lpstr>
      <vt:lpstr>附录：排序算法</vt:lpstr>
      <vt:lpstr>PowerPoint 演示文稿</vt:lpstr>
      <vt:lpstr>PowerPoint 演示文稿</vt:lpstr>
      <vt:lpstr>PowerPoint 演示文稿</vt:lpstr>
      <vt:lpstr>常用的内部排序</vt:lpstr>
      <vt:lpstr>常用的内部排序</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常用的内部排序</vt:lpstr>
      <vt:lpstr>PowerPoint 演示文稿</vt:lpstr>
      <vt:lpstr>PowerPoint 演示文稿</vt:lpstr>
      <vt:lpstr>PowerPoint 演示文稿</vt:lpstr>
      <vt:lpstr>常用的内部排序</vt:lpstr>
      <vt:lpstr>PowerPoint 演示文稿</vt:lpstr>
      <vt:lpstr>常用的内部排序</vt:lpstr>
      <vt:lpstr>PowerPoint 演示文稿</vt:lpstr>
      <vt:lpstr>PowerPoint 演示文稿</vt:lpstr>
      <vt:lpstr>PowerPoint 演示文稿</vt:lpstr>
      <vt:lpstr>常用的内部排序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常用的内部排序</vt:lpstr>
      <vt:lpstr>PowerPoint 演示文稿</vt:lpstr>
      <vt:lpstr>PowerPoint 演示文稿</vt:lpstr>
      <vt:lpstr>PowerPoint 演示文稿</vt:lpstr>
      <vt:lpstr>常用的内部排序</vt:lpstr>
      <vt:lpstr>基数排序</vt:lpstr>
      <vt:lpstr>PowerPoint 演示文稿</vt:lpstr>
      <vt:lpstr>PowerPoint 演示文稿</vt:lpstr>
      <vt:lpstr>PowerPoint 演示文稿</vt:lpstr>
      <vt:lpstr>PowerPoint 演示文稿</vt:lpstr>
      <vt:lpstr>PowerPoint 演示文稿</vt:lpstr>
      <vt:lpstr>数组排序</vt:lpstr>
      <vt:lpstr>PowerPoint 演示文稿</vt:lpstr>
      <vt:lpstr>PowerPoint 演示文稿</vt:lpstr>
      <vt:lpstr>PowerPoint 演示文稿</vt:lpstr>
    </vt:vector>
  </TitlesOfParts>
  <Company>WwW.YlmF.CoM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petrelsky5</dc:creator>
  <cp:lastModifiedBy>Irene</cp:lastModifiedBy>
  <cp:revision>554</cp:revision>
  <dcterms:created xsi:type="dcterms:W3CDTF">2012-08-05T14:09:00Z</dcterms:created>
  <dcterms:modified xsi:type="dcterms:W3CDTF">2017-11-08T08:18:18Z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